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5" r:id="rId3"/>
    <p:sldId id="257" r:id="rId4"/>
    <p:sldId id="274" r:id="rId5"/>
    <p:sldId id="258" r:id="rId6"/>
    <p:sldId id="259" r:id="rId7"/>
    <p:sldId id="260" r:id="rId8"/>
    <p:sldId id="261" r:id="rId9"/>
    <p:sldId id="264" r:id="rId10"/>
    <p:sldId id="276" r:id="rId11"/>
    <p:sldId id="277" r:id="rId12"/>
    <p:sldId id="278" r:id="rId13"/>
    <p:sldId id="279" r:id="rId14"/>
    <p:sldId id="282" r:id="rId15"/>
    <p:sldId id="283" r:id="rId16"/>
    <p:sldId id="284" r:id="rId17"/>
    <p:sldId id="285" r:id="rId18"/>
    <p:sldId id="286" r:id="rId19"/>
    <p:sldId id="288" r:id="rId20"/>
    <p:sldId id="289" r:id="rId21"/>
    <p:sldId id="290" r:id="rId22"/>
    <p:sldId id="291" r:id="rId23"/>
    <p:sldId id="267" r:id="rId24"/>
    <p:sldId id="293" r:id="rId25"/>
    <p:sldId id="294" r:id="rId26"/>
    <p:sldId id="296" r:id="rId27"/>
    <p:sldId id="297" r:id="rId28"/>
    <p:sldId id="298" r:id="rId29"/>
  </p:sldIdLst>
  <p:sldSz cx="12192000" cy="6858000"/>
  <p:notesSz cx="9945688" cy="68135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6" y="-46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72187" cy="90982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9810"/>
            <a:ext cx="12172315" cy="6817359"/>
          </a:xfrm>
          <a:custGeom>
            <a:avLst/>
            <a:gdLst/>
            <a:ahLst/>
            <a:cxnLst/>
            <a:rect l="l" t="t" r="r" b="b"/>
            <a:pathLst>
              <a:path w="12172315" h="6817359">
                <a:moveTo>
                  <a:pt x="0" y="6816852"/>
                </a:moveTo>
                <a:lnTo>
                  <a:pt x="12172188" y="6816852"/>
                </a:lnTo>
                <a:lnTo>
                  <a:pt x="12172188" y="0"/>
                </a:lnTo>
                <a:lnTo>
                  <a:pt x="0" y="0"/>
                </a:lnTo>
                <a:lnTo>
                  <a:pt x="0" y="6816852"/>
                </a:lnTo>
                <a:close/>
              </a:path>
            </a:pathLst>
          </a:custGeom>
          <a:ln w="3175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199" y="91439"/>
            <a:ext cx="1203960" cy="104089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107" y="117347"/>
            <a:ext cx="1097280" cy="93421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3087" y="0"/>
            <a:ext cx="693420" cy="72999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6720" y="44196"/>
            <a:ext cx="449580" cy="53949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6675119"/>
            <a:ext cx="12172188" cy="1615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8512" y="18668"/>
            <a:ext cx="11094974" cy="749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4068" y="1727707"/>
            <a:ext cx="11258550" cy="2351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12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60"/>
            <a:ext cx="12150852" cy="683514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0" y="1285860"/>
            <a:ext cx="7739074" cy="2598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3110" marR="745490" algn="ctr">
              <a:spcBef>
                <a:spcPts val="105"/>
              </a:spcBef>
            </a:pPr>
            <a:r>
              <a:rPr lang="ru-RU" sz="4000" dirty="0" smtClean="0">
                <a:solidFill>
                  <a:schemeClr val="tx2"/>
                </a:solidFill>
              </a:rPr>
              <a:t>Векторы развития системы образования</a:t>
            </a: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(по материалам краевого 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совещания 23 марта 2023г.)</a:t>
            </a:r>
            <a:endParaRPr sz="2800">
              <a:solidFill>
                <a:schemeClr val="tx2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95868" y="6429396"/>
            <a:ext cx="13055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 smtClean="0">
                <a:solidFill>
                  <a:srgbClr val="244060"/>
                </a:solidFill>
                <a:latin typeface="Arial"/>
                <a:cs typeface="Arial"/>
              </a:rPr>
              <a:t>28.03.2023г.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24760" y="5072074"/>
            <a:ext cx="4484791" cy="1041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244060"/>
                </a:solidFill>
                <a:latin typeface="Arial"/>
                <a:cs typeface="Arial"/>
              </a:rPr>
              <a:t>Непорожная Наталья Николаевна</a:t>
            </a:r>
            <a:r>
              <a:rPr sz="2000" b="1" smtClean="0">
                <a:solidFill>
                  <a:srgbClr val="244060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L="12700" marR="411480">
              <a:lnSpc>
                <a:spcPct val="100000"/>
              </a:lnSpc>
              <a:spcBef>
                <a:spcPts val="1330"/>
              </a:spcBef>
            </a:pPr>
            <a:r>
              <a:rPr sz="1800" b="1" i="1" spc="-5">
                <a:solidFill>
                  <a:srgbClr val="244060"/>
                </a:solidFill>
                <a:latin typeface="Arial"/>
                <a:cs typeface="Arial"/>
              </a:rPr>
              <a:t>начальник </a:t>
            </a:r>
            <a:r>
              <a:rPr lang="ru-RU" sz="1800" b="1" i="1" spc="-5" dirty="0" smtClean="0">
                <a:solidFill>
                  <a:srgbClr val="244060"/>
                </a:solidFill>
                <a:latin typeface="Arial"/>
                <a:cs typeface="Arial"/>
              </a:rPr>
              <a:t>отдела</a:t>
            </a:r>
            <a:r>
              <a:rPr sz="1800" b="1" i="1" spc="-5" smtClean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244060"/>
                </a:solidFill>
                <a:latin typeface="Arial"/>
                <a:cs typeface="Arial"/>
              </a:rPr>
              <a:t>общего </a:t>
            </a:r>
            <a:r>
              <a:rPr sz="1800" b="1" i="1" spc="-49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800" b="1" i="1" spc="-5">
                <a:solidFill>
                  <a:srgbClr val="244060"/>
                </a:solidFill>
                <a:latin typeface="Arial"/>
                <a:cs typeface="Arial"/>
              </a:rPr>
              <a:t>образования</a:t>
            </a:r>
            <a:r>
              <a:rPr sz="1800" b="1" i="1" spc="-3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lang="ru-RU" sz="1800" b="1" i="1" spc="-5" dirty="0" smtClean="0">
                <a:solidFill>
                  <a:srgbClr val="244060"/>
                </a:solidFill>
                <a:latin typeface="Arial"/>
                <a:cs typeface="Arial"/>
              </a:rPr>
              <a:t>управления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3061" y="163448"/>
            <a:ext cx="4285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ФООП</a:t>
            </a:r>
            <a:r>
              <a:rPr sz="2800" spc="-25" dirty="0"/>
              <a:t> </a:t>
            </a:r>
            <a:r>
              <a:rPr sz="2800" spc="-10" dirty="0"/>
              <a:t>НОО,</a:t>
            </a:r>
            <a:r>
              <a:rPr sz="2800" spc="-20" dirty="0"/>
              <a:t> </a:t>
            </a:r>
            <a:r>
              <a:rPr sz="2800" spc="-5" dirty="0"/>
              <a:t>ООО</a:t>
            </a:r>
            <a:r>
              <a:rPr sz="2800" spc="-10" dirty="0"/>
              <a:t> </a:t>
            </a:r>
            <a:r>
              <a:rPr sz="2800" spc="-5" dirty="0"/>
              <a:t>и</a:t>
            </a:r>
            <a:r>
              <a:rPr sz="2800" spc="-20" dirty="0"/>
              <a:t> </a:t>
            </a:r>
            <a:r>
              <a:rPr sz="2800" spc="-30" dirty="0"/>
              <a:t>СОО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3880103" y="1190244"/>
            <a:ext cx="4312920" cy="3546475"/>
          </a:xfrm>
          <a:custGeom>
            <a:avLst/>
            <a:gdLst/>
            <a:ahLst/>
            <a:cxnLst/>
            <a:rect l="l" t="t" r="r" b="b"/>
            <a:pathLst>
              <a:path w="4312920" h="3546475">
                <a:moveTo>
                  <a:pt x="0" y="1773173"/>
                </a:moveTo>
                <a:lnTo>
                  <a:pt x="794638" y="0"/>
                </a:lnTo>
                <a:lnTo>
                  <a:pt x="3518280" y="0"/>
                </a:lnTo>
                <a:lnTo>
                  <a:pt x="4312920" y="1773173"/>
                </a:lnTo>
                <a:lnTo>
                  <a:pt x="3518280" y="3546348"/>
                </a:lnTo>
                <a:lnTo>
                  <a:pt x="794638" y="3546348"/>
                </a:lnTo>
                <a:lnTo>
                  <a:pt x="0" y="1773173"/>
                </a:lnTo>
                <a:close/>
              </a:path>
            </a:pathLst>
          </a:custGeom>
          <a:ln w="12192">
            <a:solidFill>
              <a:srgbClr val="416F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1545" y="1369821"/>
            <a:ext cx="26428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9305" marR="5080" indent="-7772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294CF"/>
                </a:solidFill>
                <a:latin typeface="Arial"/>
                <a:cs typeface="Arial"/>
              </a:rPr>
              <a:t>сод</a:t>
            </a:r>
            <a:r>
              <a:rPr sz="2400" b="1" spc="-10" dirty="0">
                <a:solidFill>
                  <a:srgbClr val="5294CF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5294CF"/>
                </a:solidFill>
                <a:latin typeface="Arial"/>
                <a:cs typeface="Arial"/>
              </a:rPr>
              <a:t>ржа</a:t>
            </a:r>
            <a:r>
              <a:rPr sz="2400" b="1" spc="-30" dirty="0">
                <a:solidFill>
                  <a:srgbClr val="5294CF"/>
                </a:solidFill>
                <a:latin typeface="Arial"/>
                <a:cs typeface="Arial"/>
              </a:rPr>
              <a:t>т</a:t>
            </a:r>
            <a:r>
              <a:rPr sz="2400" b="1" spc="-5" dirty="0">
                <a:solidFill>
                  <a:srgbClr val="5294CF"/>
                </a:solidFill>
                <a:latin typeface="Arial"/>
                <a:cs typeface="Arial"/>
              </a:rPr>
              <a:t>ельный  раздел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7225" y="2469007"/>
            <a:ext cx="2988310" cy="2099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372110" indent="-28702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Microsoft Sans Serif"/>
                <a:cs typeface="Microsoft Sans Serif"/>
              </a:rPr>
              <a:t>федеральные </a:t>
            </a:r>
            <a:r>
              <a:rPr sz="1700" spc="-10" dirty="0">
                <a:latin typeface="Microsoft Sans Serif"/>
                <a:cs typeface="Microsoft Sans Serif"/>
              </a:rPr>
              <a:t>рабочие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15" dirty="0">
                <a:latin typeface="Microsoft Sans Serif"/>
                <a:cs typeface="Microsoft Sans Serif"/>
              </a:rPr>
              <a:t>программы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учебных</a:t>
            </a:r>
            <a:endParaRPr sz="17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700" spc="-20" dirty="0">
                <a:latin typeface="Microsoft Sans Serif"/>
                <a:cs typeface="Microsoft Sans Serif"/>
              </a:rPr>
              <a:t>предметов;</a:t>
            </a:r>
            <a:endParaRPr sz="17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15" dirty="0">
                <a:latin typeface="Microsoft Sans Serif"/>
                <a:cs typeface="Microsoft Sans Serif"/>
              </a:rPr>
              <a:t>программа </a:t>
            </a:r>
            <a:r>
              <a:rPr sz="1700" spc="-10" dirty="0">
                <a:latin typeface="Microsoft Sans Serif"/>
                <a:cs typeface="Microsoft Sans Serif"/>
              </a:rPr>
              <a:t>формирования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универсальных</a:t>
            </a:r>
            <a:r>
              <a:rPr sz="1700" spc="3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учебных </a:t>
            </a:r>
            <a:r>
              <a:rPr sz="1700" spc="-5" dirty="0">
                <a:latin typeface="Microsoft Sans Serif"/>
                <a:cs typeface="Microsoft Sans Serif"/>
              </a:rPr>
              <a:t> действий</a:t>
            </a:r>
            <a:r>
              <a:rPr sz="1700" spc="-1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у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обучающихся;</a:t>
            </a:r>
            <a:endParaRPr sz="17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Microsoft Sans Serif"/>
                <a:cs typeface="Microsoft Sans Serif"/>
              </a:rPr>
              <a:t>федеральная</a:t>
            </a:r>
            <a:r>
              <a:rPr sz="1700" spc="-5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рабочая</a:t>
            </a:r>
            <a:endParaRPr sz="17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700" spc="-15" dirty="0">
                <a:latin typeface="Microsoft Sans Serif"/>
                <a:cs typeface="Microsoft Sans Serif"/>
              </a:rPr>
              <a:t>программа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spc="-15" dirty="0">
                <a:latin typeface="Microsoft Sans Serif"/>
                <a:cs typeface="Microsoft Sans Serif"/>
              </a:rPr>
              <a:t>воспитания</a:t>
            </a:r>
            <a:endParaRPr sz="17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5109" y="1737105"/>
            <a:ext cx="4142740" cy="3645535"/>
            <a:chOff x="245109" y="1737105"/>
            <a:chExt cx="4142740" cy="3645535"/>
          </a:xfrm>
        </p:grpSpPr>
        <p:sp>
          <p:nvSpPr>
            <p:cNvPr id="7" name="object 7"/>
            <p:cNvSpPr/>
            <p:nvPr/>
          </p:nvSpPr>
          <p:spPr>
            <a:xfrm>
              <a:off x="251459" y="1743455"/>
              <a:ext cx="4130040" cy="3632835"/>
            </a:xfrm>
            <a:custGeom>
              <a:avLst/>
              <a:gdLst/>
              <a:ahLst/>
              <a:cxnLst/>
              <a:rect l="l" t="t" r="r" b="b"/>
              <a:pathLst>
                <a:path w="4130040" h="3632835">
                  <a:moveTo>
                    <a:pt x="3316097" y="0"/>
                  </a:moveTo>
                  <a:lnTo>
                    <a:pt x="813904" y="0"/>
                  </a:lnTo>
                  <a:lnTo>
                    <a:pt x="0" y="1816354"/>
                  </a:lnTo>
                  <a:lnTo>
                    <a:pt x="813904" y="3632708"/>
                  </a:lnTo>
                  <a:lnTo>
                    <a:pt x="3316097" y="3632708"/>
                  </a:lnTo>
                  <a:lnTo>
                    <a:pt x="4130040" y="1816354"/>
                  </a:lnTo>
                  <a:lnTo>
                    <a:pt x="3316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1459" y="1743455"/>
              <a:ext cx="4130040" cy="3632835"/>
            </a:xfrm>
            <a:custGeom>
              <a:avLst/>
              <a:gdLst/>
              <a:ahLst/>
              <a:cxnLst/>
              <a:rect l="l" t="t" r="r" b="b"/>
              <a:pathLst>
                <a:path w="4130040" h="3632835">
                  <a:moveTo>
                    <a:pt x="0" y="1816354"/>
                  </a:moveTo>
                  <a:lnTo>
                    <a:pt x="813904" y="0"/>
                  </a:lnTo>
                  <a:lnTo>
                    <a:pt x="3316097" y="0"/>
                  </a:lnTo>
                  <a:lnTo>
                    <a:pt x="4130040" y="1816354"/>
                  </a:lnTo>
                  <a:lnTo>
                    <a:pt x="3316097" y="3632708"/>
                  </a:lnTo>
                  <a:lnTo>
                    <a:pt x="813904" y="3632708"/>
                  </a:lnTo>
                  <a:lnTo>
                    <a:pt x="0" y="1816354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09040" y="2057780"/>
            <a:ext cx="2923540" cy="271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294CF"/>
                </a:solidFill>
                <a:latin typeface="Arial"/>
                <a:cs typeface="Arial"/>
              </a:rPr>
              <a:t>целевой</a:t>
            </a:r>
            <a:r>
              <a:rPr sz="2400" b="1" spc="-25" dirty="0">
                <a:solidFill>
                  <a:srgbClr val="5294C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294CF"/>
                </a:solidFill>
                <a:latin typeface="Arial"/>
                <a:cs typeface="Arial"/>
              </a:rPr>
              <a:t>раздел</a:t>
            </a:r>
            <a:endParaRPr sz="2400">
              <a:latin typeface="Arial"/>
              <a:cs typeface="Arial"/>
            </a:endParaRPr>
          </a:p>
          <a:p>
            <a:pPr marL="299085" indent="-287020" algn="just">
              <a:lnSpc>
                <a:spcPct val="100000"/>
              </a:lnSpc>
              <a:spcBef>
                <a:spcPts val="1940"/>
              </a:spcBef>
              <a:buFont typeface="Wingdings"/>
              <a:buChar char=""/>
              <a:tabLst>
                <a:tab pos="299720" algn="l"/>
              </a:tabLst>
            </a:pPr>
            <a:r>
              <a:rPr sz="1700" spc="-10" dirty="0">
                <a:latin typeface="Microsoft Sans Serif"/>
                <a:cs typeface="Microsoft Sans Serif"/>
              </a:rPr>
              <a:t>пояснительная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spc="-25" dirty="0">
                <a:latin typeface="Microsoft Sans Serif"/>
                <a:cs typeface="Microsoft Sans Serif"/>
              </a:rPr>
              <a:t>записка;</a:t>
            </a:r>
            <a:endParaRPr sz="1700">
              <a:latin typeface="Microsoft Sans Serif"/>
              <a:cs typeface="Microsoft Sans Serif"/>
            </a:endParaRPr>
          </a:p>
          <a:p>
            <a:pPr marL="299085" marR="60325" indent="-287020" algn="just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1700" spc="-15" dirty="0">
                <a:latin typeface="Microsoft Sans Serif"/>
                <a:cs typeface="Microsoft Sans Serif"/>
              </a:rPr>
              <a:t>планируемые </a:t>
            </a:r>
            <a:r>
              <a:rPr sz="1700" spc="-40" dirty="0">
                <a:latin typeface="Microsoft Sans Serif"/>
                <a:cs typeface="Microsoft Sans Serif"/>
              </a:rPr>
              <a:t>результаты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освоения обучающимися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35" dirty="0">
                <a:latin typeface="Microsoft Sans Serif"/>
                <a:cs typeface="Microsoft Sans Serif"/>
              </a:rPr>
              <a:t>ФООП;</a:t>
            </a:r>
            <a:endParaRPr sz="17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15" dirty="0">
                <a:latin typeface="Microsoft Sans Serif"/>
                <a:cs typeface="Microsoft Sans Serif"/>
              </a:rPr>
              <a:t>система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оценки 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достижения </a:t>
            </a:r>
            <a:r>
              <a:rPr sz="1700" spc="-15" dirty="0">
                <a:latin typeface="Microsoft Sans Serif"/>
                <a:cs typeface="Microsoft Sans Serif"/>
              </a:rPr>
              <a:t>планируемых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40" dirty="0">
                <a:latin typeface="Microsoft Sans Serif"/>
                <a:cs typeface="Microsoft Sans Serif"/>
              </a:rPr>
              <a:t>результатов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освоения 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spc="-45" dirty="0">
                <a:latin typeface="Microsoft Sans Serif"/>
                <a:cs typeface="Microsoft Sans Serif"/>
              </a:rPr>
              <a:t>ФООП</a:t>
            </a:r>
            <a:endParaRPr sz="17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641081" y="1737105"/>
            <a:ext cx="4385310" cy="3645535"/>
            <a:chOff x="7641081" y="1737105"/>
            <a:chExt cx="4385310" cy="3645535"/>
          </a:xfrm>
        </p:grpSpPr>
        <p:sp>
          <p:nvSpPr>
            <p:cNvPr id="11" name="object 11"/>
            <p:cNvSpPr/>
            <p:nvPr/>
          </p:nvSpPr>
          <p:spPr>
            <a:xfrm>
              <a:off x="7647431" y="1743455"/>
              <a:ext cx="4372610" cy="3632835"/>
            </a:xfrm>
            <a:custGeom>
              <a:avLst/>
              <a:gdLst/>
              <a:ahLst/>
              <a:cxnLst/>
              <a:rect l="l" t="t" r="r" b="b"/>
              <a:pathLst>
                <a:path w="4372609" h="3632835">
                  <a:moveTo>
                    <a:pt x="3558413" y="0"/>
                  </a:moveTo>
                  <a:lnTo>
                    <a:pt x="813943" y="0"/>
                  </a:lnTo>
                  <a:lnTo>
                    <a:pt x="0" y="1816354"/>
                  </a:lnTo>
                  <a:lnTo>
                    <a:pt x="813943" y="3632708"/>
                  </a:lnTo>
                  <a:lnTo>
                    <a:pt x="3558413" y="3632708"/>
                  </a:lnTo>
                  <a:lnTo>
                    <a:pt x="4372356" y="1816354"/>
                  </a:lnTo>
                  <a:lnTo>
                    <a:pt x="35584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47431" y="1743455"/>
              <a:ext cx="4372610" cy="3632835"/>
            </a:xfrm>
            <a:custGeom>
              <a:avLst/>
              <a:gdLst/>
              <a:ahLst/>
              <a:cxnLst/>
              <a:rect l="l" t="t" r="r" b="b"/>
              <a:pathLst>
                <a:path w="4372609" h="3632835">
                  <a:moveTo>
                    <a:pt x="0" y="1816354"/>
                  </a:moveTo>
                  <a:lnTo>
                    <a:pt x="813943" y="0"/>
                  </a:lnTo>
                  <a:lnTo>
                    <a:pt x="3558413" y="0"/>
                  </a:lnTo>
                  <a:lnTo>
                    <a:pt x="4372356" y="1816354"/>
                  </a:lnTo>
                  <a:lnTo>
                    <a:pt x="3558413" y="3632708"/>
                  </a:lnTo>
                  <a:lnTo>
                    <a:pt x="813943" y="3632708"/>
                  </a:lnTo>
                  <a:lnTo>
                    <a:pt x="0" y="1816354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136128" y="2209291"/>
            <a:ext cx="3249295" cy="25368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140460" marR="200025" indent="-83693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5294CF"/>
                </a:solidFill>
                <a:latin typeface="Arial"/>
                <a:cs typeface="Arial"/>
              </a:rPr>
              <a:t>ор</a:t>
            </a:r>
            <a:r>
              <a:rPr sz="2400" b="1" spc="-10" dirty="0">
                <a:solidFill>
                  <a:srgbClr val="5294CF"/>
                </a:solidFill>
                <a:latin typeface="Arial"/>
                <a:cs typeface="Arial"/>
              </a:rPr>
              <a:t>г</a:t>
            </a:r>
            <a:r>
              <a:rPr sz="2400" b="1" spc="-5" dirty="0">
                <a:solidFill>
                  <a:srgbClr val="5294CF"/>
                </a:solidFill>
                <a:latin typeface="Arial"/>
                <a:cs typeface="Arial"/>
              </a:rPr>
              <a:t>аниз</a:t>
            </a:r>
            <a:r>
              <a:rPr sz="2400" b="1" spc="-10" dirty="0">
                <a:solidFill>
                  <a:srgbClr val="5294CF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5294CF"/>
                </a:solidFill>
                <a:latin typeface="Arial"/>
                <a:cs typeface="Arial"/>
              </a:rPr>
              <a:t>ционный  </a:t>
            </a:r>
            <a:r>
              <a:rPr sz="2400" b="1" spc="-5" dirty="0">
                <a:solidFill>
                  <a:srgbClr val="5294CF"/>
                </a:solidFill>
                <a:latin typeface="Arial"/>
                <a:cs typeface="Arial"/>
              </a:rPr>
              <a:t>раздел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ts val="202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Microsoft Sans Serif"/>
                <a:cs typeface="Microsoft Sans Serif"/>
              </a:rPr>
              <a:t>федеральный</a:t>
            </a:r>
            <a:r>
              <a:rPr sz="1700" spc="-2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учебный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план;</a:t>
            </a:r>
            <a:endParaRPr sz="1700">
              <a:latin typeface="Microsoft Sans Serif"/>
              <a:cs typeface="Microsoft Sans Serif"/>
            </a:endParaRPr>
          </a:p>
          <a:p>
            <a:pPr marL="299085" marR="27686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Microsoft Sans Serif"/>
                <a:cs typeface="Microsoft Sans Serif"/>
              </a:rPr>
              <a:t>федеральный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-5" dirty="0">
                <a:latin typeface="Microsoft Sans Serif"/>
                <a:cs typeface="Microsoft Sans Serif"/>
              </a:rPr>
              <a:t>план </a:t>
            </a:r>
            <a:r>
              <a:rPr sz="1700" dirty="0">
                <a:latin typeface="Microsoft Sans Serif"/>
                <a:cs typeface="Microsoft Sans Serif"/>
              </a:rPr>
              <a:t> </a:t>
            </a:r>
            <a:r>
              <a:rPr sz="1700" spc="-15" dirty="0">
                <a:latin typeface="Microsoft Sans Serif"/>
                <a:cs typeface="Microsoft Sans Serif"/>
              </a:rPr>
              <a:t>внеурочной</a:t>
            </a:r>
            <a:r>
              <a:rPr sz="1700" spc="-10" dirty="0">
                <a:latin typeface="Microsoft Sans Serif"/>
                <a:cs typeface="Microsoft Sans Serif"/>
              </a:rPr>
              <a:t> деятельности;</a:t>
            </a:r>
            <a:endParaRPr sz="17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Microsoft Sans Serif"/>
                <a:cs typeface="Microsoft Sans Serif"/>
              </a:rPr>
              <a:t>федеральный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календарный</a:t>
            </a:r>
            <a:endParaRPr sz="17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700" spc="-15" dirty="0">
                <a:latin typeface="Microsoft Sans Serif"/>
                <a:cs typeface="Microsoft Sans Serif"/>
              </a:rPr>
              <a:t>учебный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график;</a:t>
            </a:r>
            <a:endParaRPr sz="17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Microsoft Sans Serif"/>
                <a:cs typeface="Microsoft Sans Serif"/>
              </a:rPr>
              <a:t>федеральный </a:t>
            </a:r>
            <a:r>
              <a:rPr sz="1700" spc="-10" dirty="0">
                <a:latin typeface="Microsoft Sans Serif"/>
                <a:cs typeface="Microsoft Sans Serif"/>
              </a:rPr>
              <a:t>календарный </a:t>
            </a:r>
            <a:r>
              <a:rPr sz="1700" spc="-5" dirty="0">
                <a:latin typeface="Microsoft Sans Serif"/>
                <a:cs typeface="Microsoft Sans Serif"/>
              </a:rPr>
              <a:t> план</a:t>
            </a:r>
            <a:r>
              <a:rPr sz="1700" spc="-15" dirty="0">
                <a:latin typeface="Microsoft Sans Serif"/>
                <a:cs typeface="Microsoft Sans Serif"/>
              </a:rPr>
              <a:t> воспитательной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работы</a:t>
            </a:r>
            <a:endParaRPr sz="17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0876" y="4736591"/>
            <a:ext cx="11931650" cy="1522730"/>
            <a:chOff x="150876" y="4736591"/>
            <a:chExt cx="11931650" cy="152273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6731" y="4736591"/>
              <a:ext cx="851915" cy="8351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8916" y="5457443"/>
              <a:ext cx="943355" cy="7848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76" y="5527547"/>
              <a:ext cx="947928" cy="73151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29106" y="5708141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850" y="0"/>
                  </a:lnTo>
                </a:path>
              </a:pathLst>
            </a:custGeom>
            <a:ln w="28956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45252" y="5711951"/>
              <a:ext cx="1671955" cy="449580"/>
            </a:xfrm>
            <a:custGeom>
              <a:avLst/>
              <a:gdLst/>
              <a:ahLst/>
              <a:cxnLst/>
              <a:rect l="l" t="t" r="r" b="b"/>
              <a:pathLst>
                <a:path w="1671954" h="449579">
                  <a:moveTo>
                    <a:pt x="1671827" y="0"/>
                  </a:moveTo>
                  <a:lnTo>
                    <a:pt x="0" y="0"/>
                  </a:lnTo>
                  <a:lnTo>
                    <a:pt x="820801" y="449110"/>
                  </a:lnTo>
                  <a:lnTo>
                    <a:pt x="1671827" y="0"/>
                  </a:lnTo>
                  <a:close/>
                </a:path>
              </a:pathLst>
            </a:custGeom>
            <a:solidFill>
              <a:srgbClr val="529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45252" y="5711951"/>
              <a:ext cx="1671955" cy="449580"/>
            </a:xfrm>
            <a:custGeom>
              <a:avLst/>
              <a:gdLst/>
              <a:ahLst/>
              <a:cxnLst/>
              <a:rect l="l" t="t" r="r" b="b"/>
              <a:pathLst>
                <a:path w="1671954" h="449579">
                  <a:moveTo>
                    <a:pt x="1671827" y="0"/>
                  </a:moveTo>
                  <a:lnTo>
                    <a:pt x="820801" y="449110"/>
                  </a:lnTo>
                  <a:lnTo>
                    <a:pt x="0" y="0"/>
                  </a:lnTo>
                  <a:lnTo>
                    <a:pt x="1671827" y="0"/>
                  </a:lnTo>
                  <a:close/>
                </a:path>
              </a:pathLst>
            </a:custGeom>
            <a:ln w="12192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400426" y="6180531"/>
            <a:ext cx="7508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0" dirty="0">
                <a:solidFill>
                  <a:srgbClr val="2F356C"/>
                </a:solidFill>
                <a:latin typeface="Arial"/>
                <a:cs typeface="Arial"/>
              </a:rPr>
              <a:t>ЕДИНСТВО</a:t>
            </a:r>
            <a:r>
              <a:rPr sz="2400" b="1" spc="-210" dirty="0">
                <a:solidFill>
                  <a:srgbClr val="2F356C"/>
                </a:solidFill>
                <a:latin typeface="Arial"/>
                <a:cs typeface="Arial"/>
              </a:rPr>
              <a:t> </a:t>
            </a:r>
            <a:r>
              <a:rPr sz="2400" b="1" spc="-105" dirty="0">
                <a:solidFill>
                  <a:srgbClr val="2F356C"/>
                </a:solidFill>
                <a:latin typeface="Arial"/>
                <a:cs typeface="Arial"/>
              </a:rPr>
              <a:t>СОДЕРЖАНИЯ</a:t>
            </a:r>
            <a:r>
              <a:rPr sz="2400" b="1" spc="-204" dirty="0">
                <a:solidFill>
                  <a:srgbClr val="2F356C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2F356C"/>
                </a:solidFill>
                <a:latin typeface="Arial"/>
                <a:cs typeface="Arial"/>
              </a:rPr>
              <a:t>ОБЩЕГО</a:t>
            </a:r>
            <a:r>
              <a:rPr sz="2400" b="1" spc="-240" dirty="0">
                <a:solidFill>
                  <a:srgbClr val="2F356C"/>
                </a:solidFill>
                <a:latin typeface="Arial"/>
                <a:cs typeface="Arial"/>
              </a:rPr>
              <a:t> </a:t>
            </a:r>
            <a:r>
              <a:rPr sz="2400" b="1" spc="-105" dirty="0">
                <a:solidFill>
                  <a:srgbClr val="2F356C"/>
                </a:solidFill>
                <a:latin typeface="Arial"/>
                <a:cs typeface="Arial"/>
              </a:rPr>
              <a:t>ОБРАЗОВАНИЯ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2" name="Picture 4" descr="https://abinlib.ru/uploads/gp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38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2265" y="126872"/>
            <a:ext cx="33083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Целевой</a:t>
            </a:r>
            <a:r>
              <a:rPr sz="3200" spc="-95" dirty="0"/>
              <a:t> </a:t>
            </a:r>
            <a:r>
              <a:rPr sz="3200" dirty="0"/>
              <a:t>раздел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512311" y="1032459"/>
            <a:ext cx="6101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Sans Serif"/>
                <a:cs typeface="Microsoft Sans Serif"/>
              </a:rPr>
              <a:t>Планируемые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результаты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освоения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60" dirty="0">
                <a:latin typeface="Microsoft Sans Serif"/>
                <a:cs typeface="Microsoft Sans Serif"/>
              </a:rPr>
              <a:t>ФООП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" y="1467798"/>
            <a:ext cx="10794113" cy="35596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52194" y="2867025"/>
            <a:ext cx="1706245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433070" marR="5715" indent="-421005">
              <a:lnSpc>
                <a:spcPts val="2480"/>
              </a:lnSpc>
              <a:spcBef>
                <a:spcPts val="515"/>
              </a:spcBef>
            </a:pPr>
            <a:r>
              <a:rPr sz="2400" spc="-135" dirty="0">
                <a:latin typeface="Microsoft Sans Serif"/>
                <a:cs typeface="Microsoft Sans Serif"/>
              </a:rPr>
              <a:t>Т</a:t>
            </a:r>
            <a:r>
              <a:rPr sz="2400" spc="-5" dirty="0">
                <a:latin typeface="Microsoft Sans Serif"/>
                <a:cs typeface="Microsoft Sans Serif"/>
              </a:rPr>
              <a:t>р</a:t>
            </a:r>
            <a:r>
              <a:rPr sz="2400" spc="-30" dirty="0">
                <a:latin typeface="Microsoft Sans Serif"/>
                <a:cs typeface="Microsoft Sans Serif"/>
              </a:rPr>
              <a:t>е</a:t>
            </a:r>
            <a:r>
              <a:rPr sz="2400" dirty="0">
                <a:latin typeface="Microsoft Sans Serif"/>
                <a:cs typeface="Microsoft Sans Serif"/>
              </a:rPr>
              <a:t>бо</a:t>
            </a:r>
            <a:r>
              <a:rPr sz="2400" spc="-25" dirty="0">
                <a:latin typeface="Microsoft Sans Serif"/>
                <a:cs typeface="Microsoft Sans Serif"/>
              </a:rPr>
              <a:t>в</a:t>
            </a:r>
            <a:r>
              <a:rPr sz="2400" spc="-10" dirty="0">
                <a:latin typeface="Microsoft Sans Serif"/>
                <a:cs typeface="Microsoft Sans Serif"/>
              </a:rPr>
              <a:t>а</a:t>
            </a:r>
            <a:r>
              <a:rPr sz="2400" spc="-15" dirty="0">
                <a:latin typeface="Microsoft Sans Serif"/>
                <a:cs typeface="Microsoft Sans Serif"/>
              </a:rPr>
              <a:t>н</a:t>
            </a:r>
            <a:r>
              <a:rPr sz="2400" spc="-5" dirty="0">
                <a:latin typeface="Microsoft Sans Serif"/>
                <a:cs typeface="Microsoft Sans Serif"/>
              </a:rPr>
              <a:t>ия  </a:t>
            </a:r>
            <a:r>
              <a:rPr sz="2400" spc="-105" dirty="0">
                <a:latin typeface="Microsoft Sans Serif"/>
                <a:cs typeface="Microsoft Sans Serif"/>
              </a:rPr>
              <a:t>ФГОС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8327" y="2867025"/>
            <a:ext cx="2536190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00355" marR="5080" indent="-288290">
              <a:lnSpc>
                <a:spcPts val="2480"/>
              </a:lnSpc>
              <a:spcBef>
                <a:spcPts val="515"/>
              </a:spcBef>
            </a:pPr>
            <a:r>
              <a:rPr sz="2400" spc="-5" dirty="0">
                <a:latin typeface="Microsoft Sans Serif"/>
                <a:cs typeface="Microsoft Sans Serif"/>
              </a:rPr>
              <a:t>О</a:t>
            </a:r>
            <a:r>
              <a:rPr sz="2400" dirty="0">
                <a:latin typeface="Microsoft Sans Serif"/>
                <a:cs typeface="Microsoft Sans Serif"/>
              </a:rPr>
              <a:t>б</a:t>
            </a:r>
            <a:r>
              <a:rPr sz="2400" spc="-5" dirty="0">
                <a:latin typeface="Microsoft Sans Serif"/>
                <a:cs typeface="Microsoft Sans Serif"/>
              </a:rPr>
              <a:t>р</a:t>
            </a:r>
            <a:r>
              <a:rPr sz="2400" spc="-30" dirty="0">
                <a:latin typeface="Microsoft Sans Serif"/>
                <a:cs typeface="Microsoft Sans Serif"/>
              </a:rPr>
              <a:t>а</a:t>
            </a:r>
            <a:r>
              <a:rPr sz="2400" spc="-125" dirty="0">
                <a:latin typeface="Microsoft Sans Serif"/>
                <a:cs typeface="Microsoft Sans Serif"/>
              </a:rPr>
              <a:t>з</a:t>
            </a:r>
            <a:r>
              <a:rPr sz="2400" spc="-5" dirty="0">
                <a:latin typeface="Microsoft Sans Serif"/>
                <a:cs typeface="Microsoft Sans Serif"/>
              </a:rPr>
              <a:t>о</a:t>
            </a:r>
            <a:r>
              <a:rPr sz="2400" spc="-30" dirty="0">
                <a:latin typeface="Microsoft Sans Serif"/>
                <a:cs typeface="Microsoft Sans Serif"/>
              </a:rPr>
              <a:t>в</a:t>
            </a:r>
            <a:r>
              <a:rPr sz="2400" spc="-55" dirty="0">
                <a:latin typeface="Microsoft Sans Serif"/>
                <a:cs typeface="Microsoft Sans Serif"/>
              </a:rPr>
              <a:t>а</a:t>
            </a:r>
            <a:r>
              <a:rPr sz="2400" spc="-20" dirty="0">
                <a:latin typeface="Microsoft Sans Serif"/>
                <a:cs typeface="Microsoft Sans Serif"/>
              </a:rPr>
              <a:t>т</a:t>
            </a:r>
            <a:r>
              <a:rPr sz="2400" spc="-90" dirty="0">
                <a:latin typeface="Microsoft Sans Serif"/>
                <a:cs typeface="Microsoft Sans Serif"/>
              </a:rPr>
              <a:t>е</a:t>
            </a:r>
            <a:r>
              <a:rPr sz="2400" spc="-5" dirty="0">
                <a:latin typeface="Microsoft Sans Serif"/>
                <a:cs typeface="Microsoft Sans Serif"/>
              </a:rPr>
              <a:t>льная  </a:t>
            </a:r>
            <a:r>
              <a:rPr sz="2400" spc="-15" dirty="0">
                <a:latin typeface="Microsoft Sans Serif"/>
                <a:cs typeface="Microsoft Sans Serif"/>
              </a:rPr>
              <a:t>деятельность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2557" y="2393950"/>
            <a:ext cx="1722120" cy="165227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495"/>
              </a:spcBef>
            </a:pPr>
            <a:r>
              <a:rPr sz="2400" spc="-20" dirty="0">
                <a:latin typeface="Microsoft Sans Serif"/>
                <a:cs typeface="Microsoft Sans Serif"/>
              </a:rPr>
              <a:t>Система 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оценки 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р</a:t>
            </a:r>
            <a:r>
              <a:rPr sz="2400" spc="-55" dirty="0">
                <a:latin typeface="Microsoft Sans Serif"/>
                <a:cs typeface="Microsoft Sans Serif"/>
              </a:rPr>
              <a:t>е</a:t>
            </a:r>
            <a:r>
              <a:rPr sz="2400" spc="-125" dirty="0">
                <a:latin typeface="Microsoft Sans Serif"/>
                <a:cs typeface="Microsoft Sans Serif"/>
              </a:rPr>
              <a:t>з</a:t>
            </a:r>
            <a:r>
              <a:rPr sz="2400" spc="-50" dirty="0">
                <a:latin typeface="Microsoft Sans Serif"/>
                <a:cs typeface="Microsoft Sans Serif"/>
              </a:rPr>
              <a:t>у</a:t>
            </a:r>
            <a:r>
              <a:rPr sz="2400" spc="25" dirty="0">
                <a:latin typeface="Microsoft Sans Serif"/>
                <a:cs typeface="Microsoft Sans Serif"/>
              </a:rPr>
              <a:t>л</a:t>
            </a:r>
            <a:r>
              <a:rPr sz="2400" spc="-200" dirty="0">
                <a:latin typeface="Microsoft Sans Serif"/>
                <a:cs typeface="Microsoft Sans Serif"/>
              </a:rPr>
              <a:t>ь</a:t>
            </a:r>
            <a:r>
              <a:rPr sz="2400" spc="-20" dirty="0">
                <a:latin typeface="Microsoft Sans Serif"/>
                <a:cs typeface="Microsoft Sans Serif"/>
              </a:rPr>
              <a:t>т</a:t>
            </a:r>
            <a:r>
              <a:rPr sz="2400" spc="-55" dirty="0">
                <a:latin typeface="Microsoft Sans Serif"/>
                <a:cs typeface="Microsoft Sans Serif"/>
              </a:rPr>
              <a:t>а</a:t>
            </a:r>
            <a:r>
              <a:rPr sz="2400" spc="-20" dirty="0">
                <a:latin typeface="Microsoft Sans Serif"/>
                <a:cs typeface="Microsoft Sans Serif"/>
              </a:rPr>
              <a:t>т</a:t>
            </a:r>
            <a:r>
              <a:rPr sz="2400" spc="-5" dirty="0">
                <a:latin typeface="Microsoft Sans Serif"/>
                <a:cs typeface="Microsoft Sans Serif"/>
              </a:rPr>
              <a:t>ов  </a:t>
            </a:r>
            <a:r>
              <a:rPr sz="2400" spc="-10" dirty="0">
                <a:latin typeface="Microsoft Sans Serif"/>
                <a:cs typeface="Microsoft Sans Serif"/>
              </a:rPr>
              <a:t>освоения 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60" dirty="0">
                <a:latin typeface="Microsoft Sans Serif"/>
                <a:cs typeface="Microsoft Sans Serif"/>
              </a:rPr>
              <a:t>ФООП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573" y="5429503"/>
            <a:ext cx="110566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"/>
                <a:cs typeface="Arial"/>
              </a:rPr>
              <a:t>В ФООП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описаны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предметные </a:t>
            </a:r>
            <a:r>
              <a:rPr sz="1800" b="1" i="1" spc="-20" dirty="0">
                <a:latin typeface="Arial"/>
                <a:cs typeface="Arial"/>
              </a:rPr>
              <a:t>результаты</a:t>
            </a:r>
            <a:r>
              <a:rPr sz="1800" b="1" i="1" spc="2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для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учебных предметов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по</a:t>
            </a:r>
            <a:r>
              <a:rPr sz="1800" b="1" i="1" spc="2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которым</a:t>
            </a:r>
            <a:r>
              <a:rPr sz="1800" b="1" i="1" spc="-10" dirty="0">
                <a:latin typeface="Arial"/>
                <a:cs typeface="Arial"/>
              </a:rPr>
              <a:t> необходимо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i="1" dirty="0">
                <a:latin typeface="Arial"/>
                <a:cs typeface="Arial"/>
              </a:rPr>
              <a:t>применять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федеральные </a:t>
            </a:r>
            <a:r>
              <a:rPr sz="1800" b="1" i="1" spc="-15" dirty="0">
                <a:latin typeface="Arial"/>
                <a:cs typeface="Arial"/>
              </a:rPr>
              <a:t>рабочие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программы,</a:t>
            </a:r>
            <a:r>
              <a:rPr sz="1800" b="1" i="1" spc="2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чтобы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сформулировать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предметные</a:t>
            </a:r>
            <a:endParaRPr sz="1800">
              <a:latin typeface="Arial"/>
              <a:cs typeface="Arial"/>
            </a:endParaRPr>
          </a:p>
          <a:p>
            <a:pPr marL="12700" marR="775970">
              <a:lnSpc>
                <a:spcPct val="100000"/>
              </a:lnSpc>
            </a:pPr>
            <a:r>
              <a:rPr sz="1800" b="1" i="1" spc="-20" dirty="0">
                <a:latin typeface="Arial"/>
                <a:cs typeface="Arial"/>
              </a:rPr>
              <a:t>результаты</a:t>
            </a:r>
            <a:r>
              <a:rPr sz="1800" b="1" i="1" spc="2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для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других</a:t>
            </a:r>
            <a:r>
              <a:rPr sz="1800" b="1" i="1" spc="-5" dirty="0">
                <a:latin typeface="Arial"/>
                <a:cs typeface="Arial"/>
              </a:rPr>
              <a:t> учебных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предметов</a:t>
            </a:r>
            <a:r>
              <a:rPr sz="1800" b="1" i="1" dirty="0">
                <a:latin typeface="Arial"/>
                <a:cs typeface="Arial"/>
              </a:rPr>
              <a:t> (в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том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числе</a:t>
            </a:r>
            <a:r>
              <a:rPr sz="1800" b="1" i="1" spc="2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для</a:t>
            </a:r>
            <a:r>
              <a:rPr sz="1800" b="1" i="1" spc="15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углубленного</a:t>
            </a:r>
            <a:r>
              <a:rPr sz="1800" b="1" i="1" spc="2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изучения), </a:t>
            </a:r>
            <a:r>
              <a:rPr sz="1800" b="1" i="1" spc="-484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необходимо</a:t>
            </a:r>
            <a:r>
              <a:rPr sz="1800" b="1" i="1" spc="-5" dirty="0">
                <a:latin typeface="Arial"/>
                <a:cs typeface="Arial"/>
              </a:rPr>
              <a:t> опираться</a:t>
            </a:r>
            <a:r>
              <a:rPr sz="1800" b="1" i="1" dirty="0">
                <a:latin typeface="Arial"/>
                <a:cs typeface="Arial"/>
              </a:rPr>
              <a:t> на </a:t>
            </a:r>
            <a:r>
              <a:rPr sz="1800" b="1" i="1" spc="-5" dirty="0">
                <a:latin typeface="Arial"/>
                <a:cs typeface="Arial"/>
              </a:rPr>
              <a:t>предметные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-20" dirty="0">
                <a:latin typeface="Arial"/>
                <a:cs typeface="Arial"/>
              </a:rPr>
              <a:t>результаты</a:t>
            </a:r>
            <a:r>
              <a:rPr sz="1800" b="1" i="1" spc="40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во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ФГОС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Picture 4" descr="https://abinlib.ru/uploads/g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47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2265" y="126872"/>
            <a:ext cx="33083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Целевой</a:t>
            </a:r>
            <a:r>
              <a:rPr sz="3200" spc="-95" dirty="0"/>
              <a:t> </a:t>
            </a:r>
            <a:r>
              <a:rPr sz="3200" dirty="0"/>
              <a:t>раздел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166620" y="956564"/>
            <a:ext cx="78695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8240" marR="5080" indent="-114617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Microsoft Sans Serif"/>
                <a:cs typeface="Microsoft Sans Serif"/>
              </a:rPr>
              <a:t>Система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оценки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достижения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планируемых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результатов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освоения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ООП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соответствии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60" dirty="0">
                <a:latin typeface="Microsoft Sans Serif"/>
                <a:cs typeface="Microsoft Sans Serif"/>
              </a:rPr>
              <a:t>ФООП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379" y="2187702"/>
            <a:ext cx="374777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23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Методические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рекомендации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системе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оценки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достижения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обучающимися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планируемых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30" dirty="0">
                <a:latin typeface="Arial"/>
                <a:cs typeface="Arial"/>
              </a:rPr>
              <a:t>результатов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освоения </a:t>
            </a:r>
            <a:r>
              <a:rPr sz="1800" b="1" dirty="0">
                <a:latin typeface="Arial"/>
                <a:cs typeface="Arial"/>
              </a:rPr>
              <a:t>программ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начального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общего,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основного 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общего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среднего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общего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образования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379" y="4472127"/>
            <a:ext cx="3043555" cy="185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Письмо</a:t>
            </a:r>
            <a:r>
              <a:rPr sz="2000" b="1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министерства</a:t>
            </a:r>
            <a:endParaRPr sz="2000">
              <a:latin typeface="Arial"/>
              <a:cs typeface="Arial"/>
            </a:endParaRPr>
          </a:p>
          <a:p>
            <a:pPr marL="12700" marR="59690">
              <a:lnSpc>
                <a:spcPct val="100000"/>
              </a:lnSpc>
            </a:pP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образования,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науки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20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молодежной</a:t>
            </a:r>
            <a:r>
              <a:rPr sz="2000" b="1" i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политики </a:t>
            </a:r>
            <a:r>
              <a:rPr sz="2000" b="1" i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Краснодарского</a:t>
            </a:r>
            <a:r>
              <a:rPr sz="20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края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27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января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2023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sz="2000" b="1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47-01-13-1349/23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9877" y="1910086"/>
            <a:ext cx="2827460" cy="441073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995919" y="2070353"/>
            <a:ext cx="35363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5755">
              <a:lnSpc>
                <a:spcPct val="100000"/>
              </a:lnSpc>
              <a:spcBef>
                <a:spcPts val="100"/>
              </a:spcBef>
              <a:tabLst>
                <a:tab pos="1012190" algn="l"/>
              </a:tabLst>
            </a:pPr>
            <a:r>
              <a:rPr sz="1800" b="1" spc="-15" dirty="0">
                <a:latin typeface="Arial"/>
                <a:cs typeface="Arial"/>
              </a:rPr>
              <a:t>Задача:	Обеспечить </a:t>
            </a:r>
            <a:r>
              <a:rPr sz="1800" b="1" spc="-10" dirty="0">
                <a:latin typeface="Arial"/>
                <a:cs typeface="Arial"/>
              </a:rPr>
              <a:t> актуализацию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Положений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внутренней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системе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оценки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качества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образования</a:t>
            </a:r>
            <a:r>
              <a:rPr sz="1800" b="1" dirty="0">
                <a:latin typeface="Arial"/>
                <a:cs typeface="Arial"/>
              </a:rPr>
              <a:t> в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образовательной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организации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95919" y="3806444"/>
            <a:ext cx="376364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Типовое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положение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 о </a:t>
            </a:r>
            <a:r>
              <a:rPr sz="20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внутренней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системе</a:t>
            </a:r>
            <a:r>
              <a:rPr sz="20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оценки </a:t>
            </a:r>
            <a:r>
              <a:rPr sz="2000" b="1" i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качества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образования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46564" y="5117591"/>
            <a:ext cx="2106168" cy="10546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23613" y="4920748"/>
            <a:ext cx="1577833" cy="1577833"/>
          </a:xfrm>
          <a:prstGeom prst="rect">
            <a:avLst/>
          </a:prstGeom>
        </p:spPr>
      </p:pic>
      <p:pic>
        <p:nvPicPr>
          <p:cNvPr id="11" name="Picture 4" descr="https://abinlib.ru/uploads/gp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6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7009" y="126872"/>
            <a:ext cx="51174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Содержательный</a:t>
            </a:r>
            <a:r>
              <a:rPr sz="3200" spc="-55" dirty="0"/>
              <a:t> </a:t>
            </a:r>
            <a:r>
              <a:rPr sz="3200" dirty="0"/>
              <a:t>раздел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74344" y="1108964"/>
            <a:ext cx="111048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Федеральные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рабочие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программы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учебных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предметов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обеспечивают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достижение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планируемых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результатов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освоения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ФООП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 </a:t>
            </a:r>
            <a:r>
              <a:rPr sz="1800" b="1" spc="-10" dirty="0">
                <a:latin typeface="Arial"/>
                <a:cs typeface="Arial"/>
              </a:rPr>
              <a:t>разработаны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на</a:t>
            </a:r>
            <a:r>
              <a:rPr sz="1800" b="1" spc="-10" dirty="0">
                <a:latin typeface="Arial"/>
                <a:cs typeface="Arial"/>
              </a:rPr>
              <a:t> основе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соответствующих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требований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ФГОС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к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результатам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освоения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программ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начального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общего,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основного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общего,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среднего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общего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образования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13916" y="2275332"/>
            <a:ext cx="562610" cy="661670"/>
            <a:chOff x="1613916" y="2275332"/>
            <a:chExt cx="562610" cy="661670"/>
          </a:xfrm>
        </p:grpSpPr>
        <p:sp>
          <p:nvSpPr>
            <p:cNvPr id="5" name="object 5"/>
            <p:cNvSpPr/>
            <p:nvPr/>
          </p:nvSpPr>
          <p:spPr>
            <a:xfrm>
              <a:off x="1620012" y="2281428"/>
              <a:ext cx="550545" cy="649605"/>
            </a:xfrm>
            <a:custGeom>
              <a:avLst/>
              <a:gdLst/>
              <a:ahLst/>
              <a:cxnLst/>
              <a:rect l="l" t="t" r="r" b="b"/>
              <a:pathLst>
                <a:path w="550544" h="649605">
                  <a:moveTo>
                    <a:pt x="412623" y="0"/>
                  </a:moveTo>
                  <a:lnTo>
                    <a:pt x="137540" y="0"/>
                  </a:lnTo>
                  <a:lnTo>
                    <a:pt x="137540" y="374142"/>
                  </a:lnTo>
                  <a:lnTo>
                    <a:pt x="0" y="374142"/>
                  </a:lnTo>
                  <a:lnTo>
                    <a:pt x="275081" y="649224"/>
                  </a:lnTo>
                  <a:lnTo>
                    <a:pt x="550163" y="374142"/>
                  </a:lnTo>
                  <a:lnTo>
                    <a:pt x="412623" y="374142"/>
                  </a:lnTo>
                  <a:lnTo>
                    <a:pt x="4126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012" y="2281428"/>
              <a:ext cx="550545" cy="649605"/>
            </a:xfrm>
            <a:custGeom>
              <a:avLst/>
              <a:gdLst/>
              <a:ahLst/>
              <a:cxnLst/>
              <a:rect l="l" t="t" r="r" b="b"/>
              <a:pathLst>
                <a:path w="550544" h="649605">
                  <a:moveTo>
                    <a:pt x="0" y="374142"/>
                  </a:moveTo>
                  <a:lnTo>
                    <a:pt x="137540" y="374142"/>
                  </a:lnTo>
                  <a:lnTo>
                    <a:pt x="137540" y="0"/>
                  </a:lnTo>
                  <a:lnTo>
                    <a:pt x="412623" y="0"/>
                  </a:lnTo>
                  <a:lnTo>
                    <a:pt x="412623" y="374142"/>
                  </a:lnTo>
                  <a:lnTo>
                    <a:pt x="550163" y="374142"/>
                  </a:lnTo>
                  <a:lnTo>
                    <a:pt x="275081" y="649224"/>
                  </a:lnTo>
                  <a:lnTo>
                    <a:pt x="0" y="374142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846064" y="2275332"/>
            <a:ext cx="562610" cy="661670"/>
            <a:chOff x="5846064" y="2275332"/>
            <a:chExt cx="562610" cy="661670"/>
          </a:xfrm>
        </p:grpSpPr>
        <p:sp>
          <p:nvSpPr>
            <p:cNvPr id="8" name="object 8"/>
            <p:cNvSpPr/>
            <p:nvPr/>
          </p:nvSpPr>
          <p:spPr>
            <a:xfrm>
              <a:off x="5852160" y="2281428"/>
              <a:ext cx="550545" cy="649605"/>
            </a:xfrm>
            <a:custGeom>
              <a:avLst/>
              <a:gdLst/>
              <a:ahLst/>
              <a:cxnLst/>
              <a:rect l="l" t="t" r="r" b="b"/>
              <a:pathLst>
                <a:path w="550545" h="649605">
                  <a:moveTo>
                    <a:pt x="412623" y="0"/>
                  </a:moveTo>
                  <a:lnTo>
                    <a:pt x="137540" y="0"/>
                  </a:lnTo>
                  <a:lnTo>
                    <a:pt x="137540" y="374142"/>
                  </a:lnTo>
                  <a:lnTo>
                    <a:pt x="0" y="374142"/>
                  </a:lnTo>
                  <a:lnTo>
                    <a:pt x="275081" y="649224"/>
                  </a:lnTo>
                  <a:lnTo>
                    <a:pt x="550163" y="374142"/>
                  </a:lnTo>
                  <a:lnTo>
                    <a:pt x="412623" y="374142"/>
                  </a:lnTo>
                  <a:lnTo>
                    <a:pt x="4126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52160" y="2281428"/>
              <a:ext cx="550545" cy="649605"/>
            </a:xfrm>
            <a:custGeom>
              <a:avLst/>
              <a:gdLst/>
              <a:ahLst/>
              <a:cxnLst/>
              <a:rect l="l" t="t" r="r" b="b"/>
              <a:pathLst>
                <a:path w="550545" h="649605">
                  <a:moveTo>
                    <a:pt x="0" y="374142"/>
                  </a:moveTo>
                  <a:lnTo>
                    <a:pt x="137540" y="374142"/>
                  </a:lnTo>
                  <a:lnTo>
                    <a:pt x="137540" y="0"/>
                  </a:lnTo>
                  <a:lnTo>
                    <a:pt x="412623" y="0"/>
                  </a:lnTo>
                  <a:lnTo>
                    <a:pt x="412623" y="374142"/>
                  </a:lnTo>
                  <a:lnTo>
                    <a:pt x="550163" y="374142"/>
                  </a:lnTo>
                  <a:lnTo>
                    <a:pt x="275081" y="649224"/>
                  </a:lnTo>
                  <a:lnTo>
                    <a:pt x="0" y="374142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931907" y="2275332"/>
            <a:ext cx="563880" cy="661670"/>
            <a:chOff x="9931907" y="2275332"/>
            <a:chExt cx="563880" cy="661670"/>
          </a:xfrm>
        </p:grpSpPr>
        <p:sp>
          <p:nvSpPr>
            <p:cNvPr id="11" name="object 11"/>
            <p:cNvSpPr/>
            <p:nvPr/>
          </p:nvSpPr>
          <p:spPr>
            <a:xfrm>
              <a:off x="9938003" y="2281428"/>
              <a:ext cx="551815" cy="649605"/>
            </a:xfrm>
            <a:custGeom>
              <a:avLst/>
              <a:gdLst/>
              <a:ahLst/>
              <a:cxnLst/>
              <a:rect l="l" t="t" r="r" b="b"/>
              <a:pathLst>
                <a:path w="551815" h="649605">
                  <a:moveTo>
                    <a:pt x="413766" y="0"/>
                  </a:moveTo>
                  <a:lnTo>
                    <a:pt x="137922" y="0"/>
                  </a:lnTo>
                  <a:lnTo>
                    <a:pt x="137922" y="373380"/>
                  </a:lnTo>
                  <a:lnTo>
                    <a:pt x="0" y="373380"/>
                  </a:lnTo>
                  <a:lnTo>
                    <a:pt x="275844" y="649224"/>
                  </a:lnTo>
                  <a:lnTo>
                    <a:pt x="551688" y="373380"/>
                  </a:lnTo>
                  <a:lnTo>
                    <a:pt x="413766" y="373380"/>
                  </a:lnTo>
                  <a:lnTo>
                    <a:pt x="4137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38003" y="2281428"/>
              <a:ext cx="551815" cy="649605"/>
            </a:xfrm>
            <a:custGeom>
              <a:avLst/>
              <a:gdLst/>
              <a:ahLst/>
              <a:cxnLst/>
              <a:rect l="l" t="t" r="r" b="b"/>
              <a:pathLst>
                <a:path w="551815" h="649605">
                  <a:moveTo>
                    <a:pt x="0" y="373380"/>
                  </a:moveTo>
                  <a:lnTo>
                    <a:pt x="137922" y="373380"/>
                  </a:lnTo>
                  <a:lnTo>
                    <a:pt x="137922" y="0"/>
                  </a:lnTo>
                  <a:lnTo>
                    <a:pt x="413766" y="0"/>
                  </a:lnTo>
                  <a:lnTo>
                    <a:pt x="413766" y="373380"/>
                  </a:lnTo>
                  <a:lnTo>
                    <a:pt x="551688" y="373380"/>
                  </a:lnTo>
                  <a:lnTo>
                    <a:pt x="275844" y="649224"/>
                  </a:lnTo>
                  <a:lnTo>
                    <a:pt x="0" y="373380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504" y="3061716"/>
            <a:ext cx="3346704" cy="176783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22504" y="3061716"/>
            <a:ext cx="3347085" cy="1767839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192405" rIns="0" bIns="0" rtlCol="0">
            <a:spAutoFit/>
          </a:bodyPr>
          <a:lstStyle/>
          <a:p>
            <a:pPr marL="90805" marR="311785">
              <a:lnSpc>
                <a:spcPct val="100000"/>
              </a:lnSpc>
              <a:spcBef>
                <a:spcPts val="151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Три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учебных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предмета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уровне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НОО:</a:t>
            </a:r>
            <a:endParaRPr sz="1800">
              <a:latin typeface="Arial"/>
              <a:cs typeface="Arial"/>
            </a:endParaRPr>
          </a:p>
          <a:p>
            <a:pPr marL="317500" indent="-227329">
              <a:lnSpc>
                <a:spcPct val="100000"/>
              </a:lnSpc>
              <a:spcBef>
                <a:spcPts val="5"/>
              </a:spcBef>
              <a:buSzPct val="94444"/>
              <a:buChar char="►"/>
              <a:tabLst>
                <a:tab pos="318135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РУССКИЙ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ЯЗЫК</a:t>
            </a:r>
            <a:endParaRPr sz="1800">
              <a:latin typeface="Arial"/>
              <a:cs typeface="Arial"/>
            </a:endParaRPr>
          </a:p>
          <a:p>
            <a:pPr marL="317500" indent="-227329">
              <a:lnSpc>
                <a:spcPct val="100000"/>
              </a:lnSpc>
              <a:buSzPct val="94444"/>
              <a:buChar char="►"/>
              <a:tabLst>
                <a:tab pos="318135" algn="l"/>
              </a:tabLst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ЛИТЕРАТУРНОЕ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ЧТЕНИЕ</a:t>
            </a:r>
            <a:endParaRPr sz="1800">
              <a:latin typeface="Arial"/>
              <a:cs typeface="Arial"/>
            </a:endParaRPr>
          </a:p>
          <a:p>
            <a:pPr marL="317500" indent="-227329">
              <a:lnSpc>
                <a:spcPct val="100000"/>
              </a:lnSpc>
              <a:buSzPct val="94444"/>
              <a:buChar char="►"/>
              <a:tabLst>
                <a:tab pos="318135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ОКРУЖАЮЩИЙ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МИР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53128" y="3061716"/>
            <a:ext cx="3347085" cy="3091180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168910" rIns="0" bIns="0" rtlCol="0">
            <a:spAutoFit/>
          </a:bodyPr>
          <a:lstStyle/>
          <a:p>
            <a:pPr marL="92710" marR="169545">
              <a:lnSpc>
                <a:spcPct val="100000"/>
              </a:lnSpc>
              <a:spcBef>
                <a:spcPts val="1330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Шесть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учебных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предметов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уровне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ООО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СОО:</a:t>
            </a:r>
            <a:endParaRPr sz="1800">
              <a:latin typeface="Arial"/>
              <a:cs typeface="Arial"/>
            </a:endParaRPr>
          </a:p>
          <a:p>
            <a:pPr marL="319405" indent="-227329">
              <a:lnSpc>
                <a:spcPct val="100000"/>
              </a:lnSpc>
              <a:buSzPct val="94444"/>
              <a:buChar char="►"/>
              <a:tabLst>
                <a:tab pos="320040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РУССКИЙ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ЯЗЫК</a:t>
            </a:r>
            <a:endParaRPr sz="1800">
              <a:latin typeface="Arial"/>
              <a:cs typeface="Arial"/>
            </a:endParaRPr>
          </a:p>
          <a:p>
            <a:pPr marL="319405" indent="-227329">
              <a:lnSpc>
                <a:spcPct val="100000"/>
              </a:lnSpc>
              <a:buSzPct val="94444"/>
              <a:buChar char="►"/>
              <a:tabLst>
                <a:tab pos="320040" algn="l"/>
              </a:tabLst>
            </a:pP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ЛИТЕРАТУРА</a:t>
            </a:r>
            <a:endParaRPr sz="1800">
              <a:latin typeface="Arial"/>
              <a:cs typeface="Arial"/>
            </a:endParaRPr>
          </a:p>
          <a:p>
            <a:pPr marL="319405" indent="-227329">
              <a:lnSpc>
                <a:spcPct val="100000"/>
              </a:lnSpc>
              <a:buSzPct val="94444"/>
              <a:buChar char="►"/>
              <a:tabLst>
                <a:tab pos="320040" algn="l"/>
              </a:tabLst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ИСТОРИЯ</a:t>
            </a:r>
            <a:endParaRPr sz="1800">
              <a:latin typeface="Arial"/>
              <a:cs typeface="Arial"/>
            </a:endParaRPr>
          </a:p>
          <a:p>
            <a:pPr marL="319405" indent="-227329">
              <a:lnSpc>
                <a:spcPct val="100000"/>
              </a:lnSpc>
              <a:buSzPct val="94444"/>
              <a:buChar char="►"/>
              <a:tabLst>
                <a:tab pos="320040" algn="l"/>
              </a:tabLst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ОБЩЕСТВОЗНАНИЕ</a:t>
            </a:r>
            <a:endParaRPr sz="1800">
              <a:latin typeface="Arial"/>
              <a:cs typeface="Arial"/>
            </a:endParaRPr>
          </a:p>
          <a:p>
            <a:pPr marL="383540" indent="-291465">
              <a:lnSpc>
                <a:spcPct val="100000"/>
              </a:lnSpc>
              <a:buSzPct val="94444"/>
              <a:buChar char="►"/>
              <a:tabLst>
                <a:tab pos="384175" algn="l"/>
              </a:tabLst>
            </a:pP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ГЕОГРАФИЯ</a:t>
            </a:r>
            <a:endParaRPr sz="1800">
              <a:latin typeface="Arial"/>
              <a:cs typeface="Arial"/>
            </a:endParaRPr>
          </a:p>
          <a:p>
            <a:pPr marL="319405" indent="-227329">
              <a:lnSpc>
                <a:spcPct val="100000"/>
              </a:lnSpc>
              <a:buSzPct val="94444"/>
              <a:buChar char="►"/>
              <a:tabLst>
                <a:tab pos="320040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ОСНОВЫ</a:t>
            </a:r>
            <a:endParaRPr sz="18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БЕЗОПАСНОСТИ</a:t>
            </a:r>
            <a:endParaRPr sz="18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ЖИЗНЕДЕЯТЕЛЬНОСТИ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40495" y="3061716"/>
            <a:ext cx="3347085" cy="2654935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225425" rIns="0" bIns="0" rtlCol="0">
            <a:spAutoFit/>
          </a:bodyPr>
          <a:lstStyle/>
          <a:p>
            <a:pPr marL="318770" indent="-227329">
              <a:lnSpc>
                <a:spcPct val="100000"/>
              </a:lnSpc>
              <a:spcBef>
                <a:spcPts val="1775"/>
              </a:spcBef>
              <a:buSzPct val="94444"/>
              <a:buChar char="►"/>
              <a:tabLst>
                <a:tab pos="319405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Пояснительная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записка</a:t>
            </a:r>
            <a:endParaRPr sz="1800">
              <a:latin typeface="Arial"/>
              <a:cs typeface="Arial"/>
            </a:endParaRPr>
          </a:p>
          <a:p>
            <a:pPr marL="318770" indent="-227329">
              <a:lnSpc>
                <a:spcPct val="100000"/>
              </a:lnSpc>
              <a:buSzPct val="94444"/>
              <a:buChar char="►"/>
              <a:tabLst>
                <a:tab pos="319405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Содержание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обучения</a:t>
            </a:r>
            <a:endParaRPr sz="1800">
              <a:latin typeface="Arial"/>
              <a:cs typeface="Arial"/>
            </a:endParaRPr>
          </a:p>
          <a:p>
            <a:pPr marL="319405" indent="-227965">
              <a:lnSpc>
                <a:spcPct val="100000"/>
              </a:lnSpc>
              <a:buSzPct val="94444"/>
              <a:buChar char="►"/>
              <a:tabLst>
                <a:tab pos="320040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Планируемые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результаты</a:t>
            </a:r>
            <a:endParaRPr sz="1800">
              <a:latin typeface="Arial"/>
              <a:cs typeface="Arial"/>
            </a:endParaRPr>
          </a:p>
          <a:p>
            <a:pPr marL="92075" marR="78867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освоения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программы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учебного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предмета</a:t>
            </a:r>
            <a:endParaRPr sz="1800">
              <a:latin typeface="Arial"/>
              <a:cs typeface="Arial"/>
            </a:endParaRPr>
          </a:p>
          <a:p>
            <a:pPr marL="92075" marR="250825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предметные,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личностные,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метапредметные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5719" y="6232042"/>
            <a:ext cx="48126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РЕАЛИЗАЦИЯ: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сентября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2023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года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8" name="Picture 4" descr="https://abinlib.ru/uploads/g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88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Содержательный</a:t>
            </a:r>
            <a:r>
              <a:rPr spc="-55" dirty="0"/>
              <a:t> </a:t>
            </a:r>
            <a:r>
              <a:rPr dirty="0"/>
              <a:t>раздел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33522" y="1023569"/>
            <a:ext cx="7142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6FC0"/>
                </a:solidFill>
                <a:latin typeface="Arial"/>
                <a:cs typeface="Arial"/>
              </a:rPr>
              <a:t>Федеральная</a:t>
            </a:r>
            <a:r>
              <a:rPr sz="2400" b="1" i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006FC0"/>
                </a:solidFill>
                <a:latin typeface="Arial"/>
                <a:cs typeface="Arial"/>
              </a:rPr>
              <a:t>рабочая</a:t>
            </a:r>
            <a:r>
              <a:rPr sz="2400" b="1" i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6FC0"/>
                </a:solidFill>
                <a:latin typeface="Arial"/>
                <a:cs typeface="Arial"/>
              </a:rPr>
              <a:t>программа</a:t>
            </a:r>
            <a:r>
              <a:rPr sz="2400" b="1" i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6FC0"/>
                </a:solidFill>
                <a:latin typeface="Arial"/>
                <a:cs typeface="Arial"/>
              </a:rPr>
              <a:t>воспитания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5506" y="1581939"/>
            <a:ext cx="9666589" cy="4302210"/>
          </a:xfrm>
          <a:prstGeom prst="rect">
            <a:avLst/>
          </a:prstGeom>
        </p:spPr>
      </p:pic>
      <p:pic>
        <p:nvPicPr>
          <p:cNvPr id="5" name="Picture 4" descr="https://abinlib.ru/uploads/g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74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307" y="664463"/>
            <a:ext cx="14604" cy="5223510"/>
          </a:xfrm>
          <a:custGeom>
            <a:avLst/>
            <a:gdLst/>
            <a:ahLst/>
            <a:cxnLst/>
            <a:rect l="l" t="t" r="r" b="b"/>
            <a:pathLst>
              <a:path w="14605" h="5223510">
                <a:moveTo>
                  <a:pt x="14312" y="5223281"/>
                </a:moveTo>
                <a:lnTo>
                  <a:pt x="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27523" y="116205"/>
            <a:ext cx="2706370" cy="577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spc="65" dirty="0">
                <a:solidFill>
                  <a:srgbClr val="000066"/>
                </a:solidFill>
              </a:rPr>
              <a:t>ФООП</a:t>
            </a:r>
            <a:r>
              <a:rPr sz="3600" spc="90" dirty="0">
                <a:solidFill>
                  <a:srgbClr val="000066"/>
                </a:solidFill>
              </a:rPr>
              <a:t> </a:t>
            </a:r>
            <a:r>
              <a:rPr sz="3600" spc="60" dirty="0">
                <a:solidFill>
                  <a:srgbClr val="000066"/>
                </a:solidFill>
              </a:rPr>
              <a:t>НОО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472440" y="3649979"/>
            <a:ext cx="292735" cy="407034"/>
            <a:chOff x="472440" y="3649979"/>
            <a:chExt cx="292735" cy="407034"/>
          </a:xfrm>
        </p:grpSpPr>
        <p:sp>
          <p:nvSpPr>
            <p:cNvPr id="5" name="object 5"/>
            <p:cNvSpPr/>
            <p:nvPr/>
          </p:nvSpPr>
          <p:spPr>
            <a:xfrm>
              <a:off x="484632" y="379018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2486" y="0"/>
                  </a:moveTo>
                  <a:lnTo>
                    <a:pt x="9283" y="115569"/>
                  </a:lnTo>
                  <a:lnTo>
                    <a:pt x="0" y="139954"/>
                  </a:lnTo>
                  <a:lnTo>
                    <a:pt x="2857" y="152654"/>
                  </a:lnTo>
                  <a:lnTo>
                    <a:pt x="10668" y="163703"/>
                  </a:lnTo>
                  <a:lnTo>
                    <a:pt x="109626" y="257048"/>
                  </a:lnTo>
                  <a:lnTo>
                    <a:pt x="121119" y="264160"/>
                  </a:lnTo>
                  <a:lnTo>
                    <a:pt x="134010" y="266319"/>
                  </a:lnTo>
                  <a:lnTo>
                    <a:pt x="146748" y="263398"/>
                  </a:lnTo>
                  <a:lnTo>
                    <a:pt x="157784" y="255650"/>
                  </a:lnTo>
                  <a:lnTo>
                    <a:pt x="257213" y="150622"/>
                  </a:lnTo>
                  <a:lnTo>
                    <a:pt x="264363" y="139319"/>
                  </a:lnTo>
                  <a:lnTo>
                    <a:pt x="266496" y="126364"/>
                  </a:lnTo>
                  <a:lnTo>
                    <a:pt x="263639" y="113664"/>
                  </a:lnTo>
                  <a:lnTo>
                    <a:pt x="255828" y="102616"/>
                  </a:lnTo>
                  <a:lnTo>
                    <a:pt x="156870" y="9270"/>
                  </a:lnTo>
                  <a:lnTo>
                    <a:pt x="145376" y="2159"/>
                  </a:lnTo>
                  <a:lnTo>
                    <a:pt x="132486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5394" y="3662933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0668" y="163703"/>
                  </a:moveTo>
                  <a:lnTo>
                    <a:pt x="2857" y="152654"/>
                  </a:lnTo>
                  <a:lnTo>
                    <a:pt x="0" y="139954"/>
                  </a:lnTo>
                  <a:lnTo>
                    <a:pt x="2133" y="127127"/>
                  </a:lnTo>
                  <a:lnTo>
                    <a:pt x="9283" y="115570"/>
                  </a:lnTo>
                  <a:lnTo>
                    <a:pt x="108712" y="10668"/>
                  </a:lnTo>
                  <a:lnTo>
                    <a:pt x="119748" y="2794"/>
                  </a:lnTo>
                  <a:lnTo>
                    <a:pt x="132486" y="0"/>
                  </a:lnTo>
                  <a:lnTo>
                    <a:pt x="145376" y="2159"/>
                  </a:lnTo>
                  <a:lnTo>
                    <a:pt x="156870" y="9271"/>
                  </a:lnTo>
                  <a:lnTo>
                    <a:pt x="255828" y="102616"/>
                  </a:lnTo>
                  <a:lnTo>
                    <a:pt x="263639" y="113665"/>
                  </a:lnTo>
                  <a:lnTo>
                    <a:pt x="266496" y="126365"/>
                  </a:lnTo>
                  <a:lnTo>
                    <a:pt x="264363" y="139319"/>
                  </a:lnTo>
                  <a:lnTo>
                    <a:pt x="257213" y="150622"/>
                  </a:lnTo>
                  <a:lnTo>
                    <a:pt x="157784" y="255651"/>
                  </a:lnTo>
                  <a:lnTo>
                    <a:pt x="146748" y="263398"/>
                  </a:lnTo>
                  <a:lnTo>
                    <a:pt x="134010" y="266319"/>
                  </a:lnTo>
                  <a:lnTo>
                    <a:pt x="121119" y="264160"/>
                  </a:lnTo>
                  <a:lnTo>
                    <a:pt x="109626" y="257048"/>
                  </a:lnTo>
                  <a:lnTo>
                    <a:pt x="10668" y="163703"/>
                  </a:lnTo>
                  <a:close/>
                </a:path>
              </a:pathLst>
            </a:custGeom>
            <a:ln w="25908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08431" y="2555748"/>
            <a:ext cx="292735" cy="407034"/>
            <a:chOff x="408431" y="2555748"/>
            <a:chExt cx="292735" cy="407034"/>
          </a:xfrm>
        </p:grpSpPr>
        <p:sp>
          <p:nvSpPr>
            <p:cNvPr id="8" name="object 8"/>
            <p:cNvSpPr/>
            <p:nvPr/>
          </p:nvSpPr>
          <p:spPr>
            <a:xfrm>
              <a:off x="420623" y="2694432"/>
              <a:ext cx="266700" cy="267970"/>
            </a:xfrm>
            <a:custGeom>
              <a:avLst/>
              <a:gdLst/>
              <a:ahLst/>
              <a:cxnLst/>
              <a:rect l="l" t="t" r="r" b="b"/>
              <a:pathLst>
                <a:path w="266700" h="267969">
                  <a:moveTo>
                    <a:pt x="132486" y="0"/>
                  </a:moveTo>
                  <a:lnTo>
                    <a:pt x="9283" y="116204"/>
                  </a:lnTo>
                  <a:lnTo>
                    <a:pt x="0" y="140715"/>
                  </a:lnTo>
                  <a:lnTo>
                    <a:pt x="2857" y="153542"/>
                  </a:lnTo>
                  <a:lnTo>
                    <a:pt x="10668" y="164591"/>
                  </a:lnTo>
                  <a:lnTo>
                    <a:pt x="109626" y="258444"/>
                  </a:lnTo>
                  <a:lnTo>
                    <a:pt x="121119" y="265683"/>
                  </a:lnTo>
                  <a:lnTo>
                    <a:pt x="134010" y="267842"/>
                  </a:lnTo>
                  <a:lnTo>
                    <a:pt x="146748" y="264921"/>
                  </a:lnTo>
                  <a:lnTo>
                    <a:pt x="157784" y="257047"/>
                  </a:lnTo>
                  <a:lnTo>
                    <a:pt x="257213" y="151510"/>
                  </a:lnTo>
                  <a:lnTo>
                    <a:pt x="264363" y="140080"/>
                  </a:lnTo>
                  <a:lnTo>
                    <a:pt x="266496" y="127126"/>
                  </a:lnTo>
                  <a:lnTo>
                    <a:pt x="263639" y="114300"/>
                  </a:lnTo>
                  <a:lnTo>
                    <a:pt x="255828" y="103250"/>
                  </a:lnTo>
                  <a:lnTo>
                    <a:pt x="156870" y="9270"/>
                  </a:lnTo>
                  <a:lnTo>
                    <a:pt x="145376" y="2158"/>
                  </a:lnTo>
                  <a:lnTo>
                    <a:pt x="132486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1385" y="2568702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0668" y="163702"/>
                  </a:moveTo>
                  <a:lnTo>
                    <a:pt x="2857" y="152653"/>
                  </a:lnTo>
                  <a:lnTo>
                    <a:pt x="0" y="139953"/>
                  </a:lnTo>
                  <a:lnTo>
                    <a:pt x="2133" y="127126"/>
                  </a:lnTo>
                  <a:lnTo>
                    <a:pt x="9283" y="115570"/>
                  </a:lnTo>
                  <a:lnTo>
                    <a:pt x="108712" y="10668"/>
                  </a:lnTo>
                  <a:lnTo>
                    <a:pt x="119748" y="2794"/>
                  </a:lnTo>
                  <a:lnTo>
                    <a:pt x="132486" y="0"/>
                  </a:lnTo>
                  <a:lnTo>
                    <a:pt x="145376" y="2159"/>
                  </a:lnTo>
                  <a:lnTo>
                    <a:pt x="156870" y="9271"/>
                  </a:lnTo>
                  <a:lnTo>
                    <a:pt x="255828" y="102615"/>
                  </a:lnTo>
                  <a:lnTo>
                    <a:pt x="263639" y="113664"/>
                  </a:lnTo>
                  <a:lnTo>
                    <a:pt x="266496" y="126364"/>
                  </a:lnTo>
                  <a:lnTo>
                    <a:pt x="264363" y="139319"/>
                  </a:lnTo>
                  <a:lnTo>
                    <a:pt x="257213" y="150622"/>
                  </a:lnTo>
                  <a:lnTo>
                    <a:pt x="157784" y="255650"/>
                  </a:lnTo>
                  <a:lnTo>
                    <a:pt x="146748" y="263398"/>
                  </a:lnTo>
                  <a:lnTo>
                    <a:pt x="134010" y="266319"/>
                  </a:lnTo>
                  <a:lnTo>
                    <a:pt x="121119" y="264160"/>
                  </a:lnTo>
                  <a:lnTo>
                    <a:pt x="109626" y="257048"/>
                  </a:lnTo>
                  <a:lnTo>
                    <a:pt x="10668" y="163702"/>
                  </a:lnTo>
                  <a:close/>
                </a:path>
              </a:pathLst>
            </a:custGeom>
            <a:ln w="25908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53568" y="1717548"/>
            <a:ext cx="292735" cy="407034"/>
            <a:chOff x="353568" y="1717548"/>
            <a:chExt cx="292735" cy="407034"/>
          </a:xfrm>
        </p:grpSpPr>
        <p:sp>
          <p:nvSpPr>
            <p:cNvPr id="11" name="object 11"/>
            <p:cNvSpPr/>
            <p:nvPr/>
          </p:nvSpPr>
          <p:spPr>
            <a:xfrm>
              <a:off x="365760" y="185775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2486" y="0"/>
                  </a:moveTo>
                  <a:lnTo>
                    <a:pt x="9283" y="115570"/>
                  </a:lnTo>
                  <a:lnTo>
                    <a:pt x="0" y="139954"/>
                  </a:lnTo>
                  <a:lnTo>
                    <a:pt x="2857" y="152654"/>
                  </a:lnTo>
                  <a:lnTo>
                    <a:pt x="10667" y="163703"/>
                  </a:lnTo>
                  <a:lnTo>
                    <a:pt x="109626" y="257048"/>
                  </a:lnTo>
                  <a:lnTo>
                    <a:pt x="121119" y="264160"/>
                  </a:lnTo>
                  <a:lnTo>
                    <a:pt x="134010" y="266319"/>
                  </a:lnTo>
                  <a:lnTo>
                    <a:pt x="146748" y="263398"/>
                  </a:lnTo>
                  <a:lnTo>
                    <a:pt x="157784" y="255651"/>
                  </a:lnTo>
                  <a:lnTo>
                    <a:pt x="257213" y="150622"/>
                  </a:lnTo>
                  <a:lnTo>
                    <a:pt x="264363" y="139319"/>
                  </a:lnTo>
                  <a:lnTo>
                    <a:pt x="266496" y="126365"/>
                  </a:lnTo>
                  <a:lnTo>
                    <a:pt x="263639" y="113665"/>
                  </a:lnTo>
                  <a:lnTo>
                    <a:pt x="255828" y="102616"/>
                  </a:lnTo>
                  <a:lnTo>
                    <a:pt x="156870" y="9271"/>
                  </a:lnTo>
                  <a:lnTo>
                    <a:pt x="145376" y="2159"/>
                  </a:lnTo>
                  <a:lnTo>
                    <a:pt x="132486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6522" y="1730502"/>
              <a:ext cx="266700" cy="267970"/>
            </a:xfrm>
            <a:custGeom>
              <a:avLst/>
              <a:gdLst/>
              <a:ahLst/>
              <a:cxnLst/>
              <a:rect l="l" t="t" r="r" b="b"/>
              <a:pathLst>
                <a:path w="266700" h="267969">
                  <a:moveTo>
                    <a:pt x="10667" y="164592"/>
                  </a:moveTo>
                  <a:lnTo>
                    <a:pt x="2857" y="153543"/>
                  </a:lnTo>
                  <a:lnTo>
                    <a:pt x="0" y="140715"/>
                  </a:lnTo>
                  <a:lnTo>
                    <a:pt x="2133" y="127762"/>
                  </a:lnTo>
                  <a:lnTo>
                    <a:pt x="9283" y="116205"/>
                  </a:lnTo>
                  <a:lnTo>
                    <a:pt x="108712" y="10668"/>
                  </a:lnTo>
                  <a:lnTo>
                    <a:pt x="119748" y="2921"/>
                  </a:lnTo>
                  <a:lnTo>
                    <a:pt x="132486" y="0"/>
                  </a:lnTo>
                  <a:lnTo>
                    <a:pt x="145376" y="2159"/>
                  </a:lnTo>
                  <a:lnTo>
                    <a:pt x="156870" y="9271"/>
                  </a:lnTo>
                  <a:lnTo>
                    <a:pt x="255828" y="103250"/>
                  </a:lnTo>
                  <a:lnTo>
                    <a:pt x="263639" y="114300"/>
                  </a:lnTo>
                  <a:lnTo>
                    <a:pt x="266496" y="127126"/>
                  </a:lnTo>
                  <a:lnTo>
                    <a:pt x="264363" y="140081"/>
                  </a:lnTo>
                  <a:lnTo>
                    <a:pt x="257213" y="151511"/>
                  </a:lnTo>
                  <a:lnTo>
                    <a:pt x="157784" y="257048"/>
                  </a:lnTo>
                  <a:lnTo>
                    <a:pt x="146748" y="264922"/>
                  </a:lnTo>
                  <a:lnTo>
                    <a:pt x="134010" y="267843"/>
                  </a:lnTo>
                  <a:lnTo>
                    <a:pt x="121119" y="265684"/>
                  </a:lnTo>
                  <a:lnTo>
                    <a:pt x="109626" y="258445"/>
                  </a:lnTo>
                  <a:lnTo>
                    <a:pt x="10667" y="164592"/>
                  </a:lnTo>
                  <a:close/>
                </a:path>
              </a:pathLst>
            </a:custGeom>
            <a:ln w="25908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27659" y="5779008"/>
            <a:ext cx="41275" cy="906780"/>
          </a:xfrm>
          <a:custGeom>
            <a:avLst/>
            <a:gdLst/>
            <a:ahLst/>
            <a:cxnLst/>
            <a:rect l="l" t="t" r="r" b="b"/>
            <a:pathLst>
              <a:path w="41275" h="906779">
                <a:moveTo>
                  <a:pt x="41147" y="0"/>
                </a:moveTo>
                <a:lnTo>
                  <a:pt x="0" y="0"/>
                </a:lnTo>
                <a:lnTo>
                  <a:pt x="0" y="906780"/>
                </a:lnTo>
                <a:lnTo>
                  <a:pt x="41147" y="906780"/>
                </a:lnTo>
                <a:lnTo>
                  <a:pt x="4114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87680" y="4715255"/>
            <a:ext cx="292735" cy="407034"/>
            <a:chOff x="487680" y="4715255"/>
            <a:chExt cx="292735" cy="407034"/>
          </a:xfrm>
        </p:grpSpPr>
        <p:sp>
          <p:nvSpPr>
            <p:cNvPr id="15" name="object 15"/>
            <p:cNvSpPr/>
            <p:nvPr/>
          </p:nvSpPr>
          <p:spPr>
            <a:xfrm>
              <a:off x="499872" y="4853939"/>
              <a:ext cx="266700" cy="267970"/>
            </a:xfrm>
            <a:custGeom>
              <a:avLst/>
              <a:gdLst/>
              <a:ahLst/>
              <a:cxnLst/>
              <a:rect l="l" t="t" r="r" b="b"/>
              <a:pathLst>
                <a:path w="266700" h="267970">
                  <a:moveTo>
                    <a:pt x="132486" y="0"/>
                  </a:moveTo>
                  <a:lnTo>
                    <a:pt x="9283" y="116205"/>
                  </a:lnTo>
                  <a:lnTo>
                    <a:pt x="0" y="140716"/>
                  </a:lnTo>
                  <a:lnTo>
                    <a:pt x="2857" y="153543"/>
                  </a:lnTo>
                  <a:lnTo>
                    <a:pt x="10668" y="164592"/>
                  </a:lnTo>
                  <a:lnTo>
                    <a:pt x="109626" y="258445"/>
                  </a:lnTo>
                  <a:lnTo>
                    <a:pt x="121119" y="265684"/>
                  </a:lnTo>
                  <a:lnTo>
                    <a:pt x="134010" y="267843"/>
                  </a:lnTo>
                  <a:lnTo>
                    <a:pt x="146748" y="264922"/>
                  </a:lnTo>
                  <a:lnTo>
                    <a:pt x="157784" y="257048"/>
                  </a:lnTo>
                  <a:lnTo>
                    <a:pt x="257213" y="151511"/>
                  </a:lnTo>
                  <a:lnTo>
                    <a:pt x="264363" y="140081"/>
                  </a:lnTo>
                  <a:lnTo>
                    <a:pt x="266496" y="127127"/>
                  </a:lnTo>
                  <a:lnTo>
                    <a:pt x="263639" y="114300"/>
                  </a:lnTo>
                  <a:lnTo>
                    <a:pt x="255828" y="103251"/>
                  </a:lnTo>
                  <a:lnTo>
                    <a:pt x="156870" y="9271"/>
                  </a:lnTo>
                  <a:lnTo>
                    <a:pt x="145376" y="2159"/>
                  </a:lnTo>
                  <a:lnTo>
                    <a:pt x="132486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0634" y="472820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0667" y="163702"/>
                  </a:moveTo>
                  <a:lnTo>
                    <a:pt x="2857" y="152653"/>
                  </a:lnTo>
                  <a:lnTo>
                    <a:pt x="0" y="139953"/>
                  </a:lnTo>
                  <a:lnTo>
                    <a:pt x="2133" y="127126"/>
                  </a:lnTo>
                  <a:lnTo>
                    <a:pt x="9283" y="115569"/>
                  </a:lnTo>
                  <a:lnTo>
                    <a:pt x="108711" y="10667"/>
                  </a:lnTo>
                  <a:lnTo>
                    <a:pt x="119748" y="2793"/>
                  </a:lnTo>
                  <a:lnTo>
                    <a:pt x="132486" y="0"/>
                  </a:lnTo>
                  <a:lnTo>
                    <a:pt x="145376" y="2158"/>
                  </a:lnTo>
                  <a:lnTo>
                    <a:pt x="156870" y="9270"/>
                  </a:lnTo>
                  <a:lnTo>
                    <a:pt x="255828" y="102615"/>
                  </a:lnTo>
                  <a:lnTo>
                    <a:pt x="263639" y="113664"/>
                  </a:lnTo>
                  <a:lnTo>
                    <a:pt x="266496" y="126364"/>
                  </a:lnTo>
                  <a:lnTo>
                    <a:pt x="264363" y="139319"/>
                  </a:lnTo>
                  <a:lnTo>
                    <a:pt x="257213" y="150621"/>
                  </a:lnTo>
                  <a:lnTo>
                    <a:pt x="157784" y="255650"/>
                  </a:lnTo>
                  <a:lnTo>
                    <a:pt x="146748" y="263397"/>
                  </a:lnTo>
                  <a:lnTo>
                    <a:pt x="134010" y="266319"/>
                  </a:lnTo>
                  <a:lnTo>
                    <a:pt x="121119" y="264159"/>
                  </a:lnTo>
                  <a:lnTo>
                    <a:pt x="109626" y="257047"/>
                  </a:lnTo>
                  <a:lnTo>
                    <a:pt x="10667" y="163702"/>
                  </a:lnTo>
                  <a:close/>
                </a:path>
              </a:pathLst>
            </a:custGeom>
            <a:ln w="25908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63676" y="1022350"/>
            <a:ext cx="11024235" cy="55467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711200" algn="ctr">
              <a:lnSpc>
                <a:spcPct val="100000"/>
              </a:lnSpc>
              <a:spcBef>
                <a:spcPts val="120"/>
              </a:spcBef>
            </a:pPr>
            <a:r>
              <a:rPr sz="2150" b="1" dirty="0">
                <a:solidFill>
                  <a:srgbClr val="001F5F"/>
                </a:solidFill>
                <a:latin typeface="Arial"/>
                <a:cs typeface="Arial"/>
              </a:rPr>
              <a:t>ФЕДЕРАЛЬНЫЙ</a:t>
            </a:r>
            <a:r>
              <a:rPr sz="2150" b="1" spc="10" dirty="0">
                <a:solidFill>
                  <a:srgbClr val="001F5F"/>
                </a:solidFill>
                <a:latin typeface="Arial"/>
                <a:cs typeface="Arial"/>
              </a:rPr>
              <a:t> УЧЕБНЫЙ</a:t>
            </a:r>
            <a:r>
              <a:rPr sz="215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50" b="1" spc="15" dirty="0">
                <a:solidFill>
                  <a:srgbClr val="001F5F"/>
                </a:solidFill>
                <a:latin typeface="Arial"/>
                <a:cs typeface="Arial"/>
              </a:rPr>
              <a:t>ПЛАН</a:t>
            </a:r>
            <a:endParaRPr sz="2150">
              <a:latin typeface="Arial"/>
              <a:cs typeface="Arial"/>
            </a:endParaRPr>
          </a:p>
          <a:p>
            <a:pPr marR="659130" algn="ctr">
              <a:lnSpc>
                <a:spcPct val="100000"/>
              </a:lnSpc>
              <a:spcBef>
                <a:spcPts val="35"/>
              </a:spcBef>
            </a:pPr>
            <a:r>
              <a:rPr sz="2150" b="1" spc="5" dirty="0">
                <a:solidFill>
                  <a:srgbClr val="001F5F"/>
                </a:solidFill>
                <a:latin typeface="Arial"/>
                <a:cs typeface="Arial"/>
              </a:rPr>
              <a:t>(5</a:t>
            </a:r>
            <a:r>
              <a:rPr sz="215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1F5F"/>
                </a:solidFill>
                <a:latin typeface="Arial"/>
                <a:cs typeface="Arial"/>
              </a:rPr>
              <a:t>вариантов)</a:t>
            </a:r>
            <a:endParaRPr sz="2150">
              <a:latin typeface="Arial"/>
              <a:cs typeface="Arial"/>
            </a:endParaRPr>
          </a:p>
          <a:p>
            <a:pPr marL="370205" marR="252095" algn="just">
              <a:lnSpc>
                <a:spcPct val="100600"/>
              </a:lnSpc>
              <a:spcBef>
                <a:spcPts val="575"/>
              </a:spcBef>
            </a:pPr>
            <a:r>
              <a:rPr sz="1800" spc="10" dirty="0">
                <a:latin typeface="Microsoft Sans Serif"/>
                <a:cs typeface="Microsoft Sans Serif"/>
              </a:rPr>
              <a:t>для 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образовательных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организаций,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в</a:t>
            </a:r>
            <a:r>
              <a:rPr sz="1800" spc="49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которых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обучение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ведётся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русском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языке 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(5-дневная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и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6-дневная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учебная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неделя),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варианты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1,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3;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370205" marR="252729" algn="just">
              <a:lnSpc>
                <a:spcPct val="100899"/>
              </a:lnSpc>
            </a:pPr>
            <a:r>
              <a:rPr sz="1800" spc="10" dirty="0">
                <a:latin typeface="Microsoft Sans Serif"/>
                <a:cs typeface="Microsoft Sans Serif"/>
              </a:rPr>
              <a:t>для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образовательных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организаций,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в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которых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обучение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ведётся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на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русском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или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родном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языке,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но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наряду</a:t>
            </a:r>
            <a:r>
              <a:rPr sz="1800" spc="5" dirty="0">
                <a:latin typeface="Microsoft Sans Serif"/>
                <a:cs typeface="Microsoft Sans Serif"/>
              </a:rPr>
              <a:t> с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ним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изучается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один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из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языков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народов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России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(5-дневная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учебная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неделя), </a:t>
            </a:r>
            <a:r>
              <a:rPr sz="1800" spc="-5" dirty="0">
                <a:latin typeface="Microsoft Sans Serif"/>
                <a:cs typeface="Microsoft Sans Serif"/>
              </a:rPr>
              <a:t> вариант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2;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370205" marR="252729" algn="just">
              <a:lnSpc>
                <a:spcPct val="100899"/>
              </a:lnSpc>
            </a:pPr>
            <a:r>
              <a:rPr sz="1800" spc="10" dirty="0">
                <a:latin typeface="Microsoft Sans Serif"/>
                <a:cs typeface="Microsoft Sans Serif"/>
              </a:rPr>
              <a:t>для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образовательных</a:t>
            </a:r>
            <a:r>
              <a:rPr sz="1800" spc="-10" dirty="0">
                <a:latin typeface="Microsoft Sans Serif"/>
                <a:cs typeface="Microsoft Sans Serif"/>
              </a:rPr>
              <a:t> организаций,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в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которых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образование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ведётся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русском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языке,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но </a:t>
            </a:r>
            <a:r>
              <a:rPr sz="1800" dirty="0">
                <a:latin typeface="Microsoft Sans Serif"/>
                <a:cs typeface="Microsoft Sans Serif"/>
              </a:rPr>
              <a:t> наряду </a:t>
            </a:r>
            <a:r>
              <a:rPr sz="1800" spc="5" dirty="0">
                <a:latin typeface="Microsoft Sans Serif"/>
                <a:cs typeface="Microsoft Sans Serif"/>
              </a:rPr>
              <a:t>с </a:t>
            </a:r>
            <a:r>
              <a:rPr sz="1800" spc="-10" dirty="0">
                <a:latin typeface="Microsoft Sans Serif"/>
                <a:cs typeface="Microsoft Sans Serif"/>
              </a:rPr>
              <a:t>ним </a:t>
            </a:r>
            <a:r>
              <a:rPr sz="1800" spc="-20" dirty="0">
                <a:latin typeface="Microsoft Sans Serif"/>
                <a:cs typeface="Microsoft Sans Serif"/>
              </a:rPr>
              <a:t>изучается </a:t>
            </a:r>
            <a:r>
              <a:rPr sz="1800" spc="-5" dirty="0">
                <a:latin typeface="Microsoft Sans Serif"/>
                <a:cs typeface="Microsoft Sans Serif"/>
              </a:rPr>
              <a:t>один </a:t>
            </a:r>
            <a:r>
              <a:rPr sz="1800" spc="-30" dirty="0">
                <a:latin typeface="Microsoft Sans Serif"/>
                <a:cs typeface="Microsoft Sans Serif"/>
              </a:rPr>
              <a:t>из </a:t>
            </a:r>
            <a:r>
              <a:rPr sz="1800" spc="-25" dirty="0">
                <a:latin typeface="Microsoft Sans Serif"/>
                <a:cs typeface="Microsoft Sans Serif"/>
              </a:rPr>
              <a:t>языков </a:t>
            </a:r>
            <a:r>
              <a:rPr sz="1800" spc="-5" dirty="0">
                <a:latin typeface="Microsoft Sans Serif"/>
                <a:cs typeface="Microsoft Sans Serif"/>
              </a:rPr>
              <a:t>народов </a:t>
            </a:r>
            <a:r>
              <a:rPr sz="1800" spc="-15" dirty="0">
                <a:latin typeface="Microsoft Sans Serif"/>
                <a:cs typeface="Microsoft Sans Serif"/>
              </a:rPr>
              <a:t>Российской Федерации </a:t>
            </a:r>
            <a:r>
              <a:rPr sz="1800" dirty="0">
                <a:latin typeface="Microsoft Sans Serif"/>
                <a:cs typeface="Microsoft Sans Serif"/>
              </a:rPr>
              <a:t>(6-дневная </a:t>
            </a:r>
            <a:r>
              <a:rPr sz="1800" spc="-5" dirty="0">
                <a:latin typeface="Microsoft Sans Serif"/>
                <a:cs typeface="Microsoft Sans Serif"/>
              </a:rPr>
              <a:t>учебная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неделя),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вариант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4;.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370205" algn="just">
              <a:lnSpc>
                <a:spcPct val="100000"/>
              </a:lnSpc>
            </a:pPr>
            <a:r>
              <a:rPr sz="1800" spc="10" dirty="0">
                <a:latin typeface="Microsoft Sans Serif"/>
                <a:cs typeface="Microsoft Sans Serif"/>
              </a:rPr>
              <a:t>для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образовательных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организаций,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в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которых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обучение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ведётся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родном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(нерусском)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языке</a:t>
            </a:r>
            <a:endParaRPr sz="1800">
              <a:latin typeface="Microsoft Sans Serif"/>
              <a:cs typeface="Microsoft Sans Serif"/>
            </a:endParaRPr>
          </a:p>
          <a:p>
            <a:pPr marL="370205" algn="just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latin typeface="Microsoft Sans Serif"/>
                <a:cs typeface="Microsoft Sans Serif"/>
              </a:rPr>
              <a:t>(6-дневная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учебная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неделя),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вариант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5.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При</a:t>
            </a:r>
            <a:r>
              <a:rPr sz="145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реализации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1-2,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 4-5</a:t>
            </a:r>
            <a:r>
              <a:rPr sz="145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вариантов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 федерального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учебного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плана</a:t>
            </a:r>
            <a:r>
              <a:rPr sz="145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5" dirty="0">
                <a:solidFill>
                  <a:srgbClr val="00AFEF"/>
                </a:solidFill>
                <a:latin typeface="Arial"/>
                <a:cs typeface="Arial"/>
              </a:rPr>
              <a:t>количество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часов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на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физическую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5" dirty="0">
                <a:solidFill>
                  <a:srgbClr val="00AFEF"/>
                </a:solidFill>
                <a:latin typeface="Arial"/>
                <a:cs typeface="Arial"/>
              </a:rPr>
              <a:t>культуру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 составляет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2,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третий 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час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рекомендуется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реализовывать образовательной организацией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за </a:t>
            </a:r>
            <a:r>
              <a:rPr sz="1450" b="1" spc="-15" dirty="0">
                <a:solidFill>
                  <a:srgbClr val="00AFEF"/>
                </a:solidFill>
                <a:latin typeface="Arial"/>
                <a:cs typeface="Arial"/>
              </a:rPr>
              <a:t>счет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часов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внеурочной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 деятельности 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и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(или)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за </a:t>
            </a:r>
            <a:r>
              <a:rPr sz="1450" b="1" spc="-15" dirty="0">
                <a:solidFill>
                  <a:srgbClr val="00AFEF"/>
                </a:solidFill>
                <a:latin typeface="Arial"/>
                <a:cs typeface="Arial"/>
              </a:rPr>
              <a:t>счёт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посещения обучающимися спортивных секций </a:t>
            </a:r>
            <a:r>
              <a:rPr sz="1450" b="1" spc="-15" dirty="0">
                <a:solidFill>
                  <a:srgbClr val="00AFEF"/>
                </a:solidFill>
                <a:latin typeface="Arial"/>
                <a:cs typeface="Arial"/>
              </a:rPr>
              <a:t>школьных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спортивных клубов,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включая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5" dirty="0">
                <a:solidFill>
                  <a:srgbClr val="00AFEF"/>
                </a:solidFill>
                <a:latin typeface="Arial"/>
                <a:cs typeface="Arial"/>
              </a:rPr>
              <a:t>использование</a:t>
            </a:r>
            <a:r>
              <a:rPr sz="1450" b="1" spc="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учебных</a:t>
            </a:r>
            <a:r>
              <a:rPr sz="1450" b="1" spc="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20" dirty="0">
                <a:solidFill>
                  <a:srgbClr val="00AFEF"/>
                </a:solidFill>
                <a:latin typeface="Arial"/>
                <a:cs typeface="Arial"/>
              </a:rPr>
              <a:t>модулей</a:t>
            </a:r>
            <a:r>
              <a:rPr sz="1450" b="1" spc="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по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видам</a:t>
            </a:r>
            <a:r>
              <a:rPr sz="145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спорта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18" name="Picture 4" descr="https://abinlib.ru/uploads/g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8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2847" y="115316"/>
            <a:ext cx="2734945" cy="577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spc="70" dirty="0">
                <a:solidFill>
                  <a:srgbClr val="000066"/>
                </a:solidFill>
              </a:rPr>
              <a:t>ФООП</a:t>
            </a:r>
            <a:r>
              <a:rPr sz="3600" spc="85" dirty="0">
                <a:solidFill>
                  <a:srgbClr val="000066"/>
                </a:solidFill>
              </a:rPr>
              <a:t> </a:t>
            </a:r>
            <a:r>
              <a:rPr sz="3600" spc="65" dirty="0">
                <a:solidFill>
                  <a:srgbClr val="000066"/>
                </a:solidFill>
              </a:rPr>
              <a:t>ООО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315468" y="2752344"/>
            <a:ext cx="417830" cy="549910"/>
            <a:chOff x="315468" y="2752344"/>
            <a:chExt cx="417830" cy="549910"/>
          </a:xfrm>
        </p:grpSpPr>
        <p:sp>
          <p:nvSpPr>
            <p:cNvPr id="4" name="object 4"/>
            <p:cNvSpPr/>
            <p:nvPr/>
          </p:nvSpPr>
          <p:spPr>
            <a:xfrm>
              <a:off x="327660" y="2938272"/>
              <a:ext cx="391795" cy="363855"/>
            </a:xfrm>
            <a:custGeom>
              <a:avLst/>
              <a:gdLst/>
              <a:ahLst/>
              <a:cxnLst/>
              <a:rect l="l" t="t" r="r" b="b"/>
              <a:pathLst>
                <a:path w="391795" h="363854">
                  <a:moveTo>
                    <a:pt x="194563" y="0"/>
                  </a:moveTo>
                  <a:lnTo>
                    <a:pt x="13639" y="157861"/>
                  </a:lnTo>
                  <a:lnTo>
                    <a:pt x="0" y="191135"/>
                  </a:lnTo>
                  <a:lnTo>
                    <a:pt x="4190" y="208406"/>
                  </a:lnTo>
                  <a:lnTo>
                    <a:pt x="15671" y="223519"/>
                  </a:lnTo>
                  <a:lnTo>
                    <a:pt x="160997" y="351027"/>
                  </a:lnTo>
                  <a:lnTo>
                    <a:pt x="177876" y="360679"/>
                  </a:lnTo>
                  <a:lnTo>
                    <a:pt x="196811" y="363600"/>
                  </a:lnTo>
                  <a:lnTo>
                    <a:pt x="215506" y="359790"/>
                  </a:lnTo>
                  <a:lnTo>
                    <a:pt x="231724" y="349123"/>
                  </a:lnTo>
                  <a:lnTo>
                    <a:pt x="377736" y="205739"/>
                  </a:lnTo>
                  <a:lnTo>
                    <a:pt x="388238" y="190245"/>
                  </a:lnTo>
                  <a:lnTo>
                    <a:pt x="391375" y="172719"/>
                  </a:lnTo>
                  <a:lnTo>
                    <a:pt x="387172" y="155320"/>
                  </a:lnTo>
                  <a:lnTo>
                    <a:pt x="375704" y="140080"/>
                  </a:lnTo>
                  <a:lnTo>
                    <a:pt x="230365" y="12700"/>
                  </a:lnTo>
                  <a:lnTo>
                    <a:pt x="213486" y="2920"/>
                  </a:lnTo>
                  <a:lnTo>
                    <a:pt x="194563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8422" y="2765298"/>
              <a:ext cx="391795" cy="363855"/>
            </a:xfrm>
            <a:custGeom>
              <a:avLst/>
              <a:gdLst/>
              <a:ahLst/>
              <a:cxnLst/>
              <a:rect l="l" t="t" r="r" b="b"/>
              <a:pathLst>
                <a:path w="391795" h="363855">
                  <a:moveTo>
                    <a:pt x="15671" y="223519"/>
                  </a:moveTo>
                  <a:lnTo>
                    <a:pt x="4191" y="208406"/>
                  </a:lnTo>
                  <a:lnTo>
                    <a:pt x="0" y="191135"/>
                  </a:lnTo>
                  <a:lnTo>
                    <a:pt x="3136" y="173481"/>
                  </a:lnTo>
                  <a:lnTo>
                    <a:pt x="13639" y="157861"/>
                  </a:lnTo>
                  <a:lnTo>
                    <a:pt x="159651" y="14604"/>
                  </a:lnTo>
                  <a:lnTo>
                    <a:pt x="175856" y="3937"/>
                  </a:lnTo>
                  <a:lnTo>
                    <a:pt x="194564" y="0"/>
                  </a:lnTo>
                  <a:lnTo>
                    <a:pt x="213487" y="2921"/>
                  </a:lnTo>
                  <a:lnTo>
                    <a:pt x="230365" y="12700"/>
                  </a:lnTo>
                  <a:lnTo>
                    <a:pt x="375704" y="140080"/>
                  </a:lnTo>
                  <a:lnTo>
                    <a:pt x="387172" y="155321"/>
                  </a:lnTo>
                  <a:lnTo>
                    <a:pt x="391375" y="172719"/>
                  </a:lnTo>
                  <a:lnTo>
                    <a:pt x="388239" y="190246"/>
                  </a:lnTo>
                  <a:lnTo>
                    <a:pt x="377736" y="205739"/>
                  </a:lnTo>
                  <a:lnTo>
                    <a:pt x="231724" y="349123"/>
                  </a:lnTo>
                  <a:lnTo>
                    <a:pt x="215506" y="359790"/>
                  </a:lnTo>
                  <a:lnTo>
                    <a:pt x="196811" y="363600"/>
                  </a:lnTo>
                  <a:lnTo>
                    <a:pt x="177876" y="360679"/>
                  </a:lnTo>
                  <a:lnTo>
                    <a:pt x="160997" y="351027"/>
                  </a:lnTo>
                  <a:lnTo>
                    <a:pt x="15671" y="223519"/>
                  </a:lnTo>
                  <a:close/>
                </a:path>
              </a:pathLst>
            </a:custGeom>
            <a:ln w="25907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39852" y="1738883"/>
            <a:ext cx="440690" cy="647065"/>
            <a:chOff x="339852" y="1738883"/>
            <a:chExt cx="440690" cy="647065"/>
          </a:xfrm>
        </p:grpSpPr>
        <p:sp>
          <p:nvSpPr>
            <p:cNvPr id="7" name="object 7"/>
            <p:cNvSpPr/>
            <p:nvPr/>
          </p:nvSpPr>
          <p:spPr>
            <a:xfrm>
              <a:off x="352044" y="1955291"/>
              <a:ext cx="414655" cy="431165"/>
            </a:xfrm>
            <a:custGeom>
              <a:avLst/>
              <a:gdLst/>
              <a:ahLst/>
              <a:cxnLst/>
              <a:rect l="l" t="t" r="r" b="b"/>
              <a:pathLst>
                <a:path w="414655" h="431164">
                  <a:moveTo>
                    <a:pt x="205917" y="0"/>
                  </a:moveTo>
                  <a:lnTo>
                    <a:pt x="14439" y="186944"/>
                  </a:lnTo>
                  <a:lnTo>
                    <a:pt x="0" y="226313"/>
                  </a:lnTo>
                  <a:lnTo>
                    <a:pt x="4445" y="246887"/>
                  </a:lnTo>
                  <a:lnTo>
                    <a:pt x="16586" y="264668"/>
                  </a:lnTo>
                  <a:lnTo>
                    <a:pt x="170395" y="415544"/>
                  </a:lnTo>
                  <a:lnTo>
                    <a:pt x="188264" y="427100"/>
                  </a:lnTo>
                  <a:lnTo>
                    <a:pt x="208292" y="430657"/>
                  </a:lnTo>
                  <a:lnTo>
                    <a:pt x="228092" y="425958"/>
                  </a:lnTo>
                  <a:lnTo>
                    <a:pt x="245249" y="413385"/>
                  </a:lnTo>
                  <a:lnTo>
                    <a:pt x="399783" y="243586"/>
                  </a:lnTo>
                  <a:lnTo>
                    <a:pt x="410895" y="225171"/>
                  </a:lnTo>
                  <a:lnTo>
                    <a:pt x="414210" y="204470"/>
                  </a:lnTo>
                  <a:lnTo>
                    <a:pt x="409778" y="183896"/>
                  </a:lnTo>
                  <a:lnTo>
                    <a:pt x="397624" y="165988"/>
                  </a:lnTo>
                  <a:lnTo>
                    <a:pt x="243814" y="14986"/>
                  </a:lnTo>
                  <a:lnTo>
                    <a:pt x="225945" y="3429"/>
                  </a:lnTo>
                  <a:lnTo>
                    <a:pt x="205917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806" y="1751837"/>
              <a:ext cx="414655" cy="429259"/>
            </a:xfrm>
            <a:custGeom>
              <a:avLst/>
              <a:gdLst/>
              <a:ahLst/>
              <a:cxnLst/>
              <a:rect l="l" t="t" r="r" b="b"/>
              <a:pathLst>
                <a:path w="414655" h="429260">
                  <a:moveTo>
                    <a:pt x="16586" y="263778"/>
                  </a:moveTo>
                  <a:lnTo>
                    <a:pt x="4444" y="245999"/>
                  </a:lnTo>
                  <a:lnTo>
                    <a:pt x="0" y="225551"/>
                  </a:lnTo>
                  <a:lnTo>
                    <a:pt x="3314" y="204724"/>
                  </a:lnTo>
                  <a:lnTo>
                    <a:pt x="14439" y="186309"/>
                  </a:lnTo>
                  <a:lnTo>
                    <a:pt x="168973" y="17145"/>
                  </a:lnTo>
                  <a:lnTo>
                    <a:pt x="186131" y="4572"/>
                  </a:lnTo>
                  <a:lnTo>
                    <a:pt x="205917" y="0"/>
                  </a:lnTo>
                  <a:lnTo>
                    <a:pt x="225945" y="3428"/>
                  </a:lnTo>
                  <a:lnTo>
                    <a:pt x="243814" y="14986"/>
                  </a:lnTo>
                  <a:lnTo>
                    <a:pt x="397624" y="165353"/>
                  </a:lnTo>
                  <a:lnTo>
                    <a:pt x="409778" y="183261"/>
                  </a:lnTo>
                  <a:lnTo>
                    <a:pt x="414210" y="203708"/>
                  </a:lnTo>
                  <a:lnTo>
                    <a:pt x="410895" y="224409"/>
                  </a:lnTo>
                  <a:lnTo>
                    <a:pt x="399783" y="242824"/>
                  </a:lnTo>
                  <a:lnTo>
                    <a:pt x="245249" y="411861"/>
                  </a:lnTo>
                  <a:lnTo>
                    <a:pt x="228092" y="424434"/>
                  </a:lnTo>
                  <a:lnTo>
                    <a:pt x="208292" y="429133"/>
                  </a:lnTo>
                  <a:lnTo>
                    <a:pt x="188264" y="425703"/>
                  </a:lnTo>
                  <a:lnTo>
                    <a:pt x="170395" y="414147"/>
                  </a:lnTo>
                  <a:lnTo>
                    <a:pt x="16586" y="263778"/>
                  </a:lnTo>
                  <a:close/>
                </a:path>
              </a:pathLst>
            </a:custGeom>
            <a:ln w="25908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16408" y="4925567"/>
            <a:ext cx="41275" cy="906780"/>
          </a:xfrm>
          <a:custGeom>
            <a:avLst/>
            <a:gdLst/>
            <a:ahLst/>
            <a:cxnLst/>
            <a:rect l="l" t="t" r="r" b="b"/>
            <a:pathLst>
              <a:path w="41275" h="906779">
                <a:moveTo>
                  <a:pt x="41148" y="0"/>
                </a:moveTo>
                <a:lnTo>
                  <a:pt x="0" y="0"/>
                </a:lnTo>
                <a:lnTo>
                  <a:pt x="0" y="906780"/>
                </a:lnTo>
                <a:lnTo>
                  <a:pt x="41148" y="906780"/>
                </a:lnTo>
                <a:lnTo>
                  <a:pt x="4114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48995" y="3886200"/>
            <a:ext cx="417830" cy="549910"/>
            <a:chOff x="348995" y="3886200"/>
            <a:chExt cx="417830" cy="549910"/>
          </a:xfrm>
        </p:grpSpPr>
        <p:sp>
          <p:nvSpPr>
            <p:cNvPr id="11" name="object 11"/>
            <p:cNvSpPr/>
            <p:nvPr/>
          </p:nvSpPr>
          <p:spPr>
            <a:xfrm>
              <a:off x="361187" y="4070604"/>
              <a:ext cx="391795" cy="365125"/>
            </a:xfrm>
            <a:custGeom>
              <a:avLst/>
              <a:gdLst/>
              <a:ahLst/>
              <a:cxnLst/>
              <a:rect l="l" t="t" r="r" b="b"/>
              <a:pathLst>
                <a:path w="391795" h="365125">
                  <a:moveTo>
                    <a:pt x="194563" y="0"/>
                  </a:moveTo>
                  <a:lnTo>
                    <a:pt x="13639" y="158496"/>
                  </a:lnTo>
                  <a:lnTo>
                    <a:pt x="0" y="191897"/>
                  </a:lnTo>
                  <a:lnTo>
                    <a:pt x="4190" y="209296"/>
                  </a:lnTo>
                  <a:lnTo>
                    <a:pt x="15671" y="224409"/>
                  </a:lnTo>
                  <a:lnTo>
                    <a:pt x="160997" y="352425"/>
                  </a:lnTo>
                  <a:lnTo>
                    <a:pt x="177876" y="362204"/>
                  </a:lnTo>
                  <a:lnTo>
                    <a:pt x="196811" y="365125"/>
                  </a:lnTo>
                  <a:lnTo>
                    <a:pt x="215506" y="361315"/>
                  </a:lnTo>
                  <a:lnTo>
                    <a:pt x="231724" y="350520"/>
                  </a:lnTo>
                  <a:lnTo>
                    <a:pt x="377736" y="206629"/>
                  </a:lnTo>
                  <a:lnTo>
                    <a:pt x="388238" y="191008"/>
                  </a:lnTo>
                  <a:lnTo>
                    <a:pt x="391375" y="173355"/>
                  </a:lnTo>
                  <a:lnTo>
                    <a:pt x="387172" y="155956"/>
                  </a:lnTo>
                  <a:lnTo>
                    <a:pt x="375704" y="140716"/>
                  </a:lnTo>
                  <a:lnTo>
                    <a:pt x="230365" y="12700"/>
                  </a:lnTo>
                  <a:lnTo>
                    <a:pt x="213486" y="2921"/>
                  </a:lnTo>
                  <a:lnTo>
                    <a:pt x="194563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1949" y="3899153"/>
              <a:ext cx="391795" cy="363855"/>
            </a:xfrm>
            <a:custGeom>
              <a:avLst/>
              <a:gdLst/>
              <a:ahLst/>
              <a:cxnLst/>
              <a:rect l="l" t="t" r="r" b="b"/>
              <a:pathLst>
                <a:path w="391795" h="363854">
                  <a:moveTo>
                    <a:pt x="15671" y="223520"/>
                  </a:moveTo>
                  <a:lnTo>
                    <a:pt x="4190" y="208407"/>
                  </a:lnTo>
                  <a:lnTo>
                    <a:pt x="0" y="191135"/>
                  </a:lnTo>
                  <a:lnTo>
                    <a:pt x="3136" y="173482"/>
                  </a:lnTo>
                  <a:lnTo>
                    <a:pt x="13639" y="157861"/>
                  </a:lnTo>
                  <a:lnTo>
                    <a:pt x="159651" y="14478"/>
                  </a:lnTo>
                  <a:lnTo>
                    <a:pt x="175856" y="3937"/>
                  </a:lnTo>
                  <a:lnTo>
                    <a:pt x="194564" y="0"/>
                  </a:lnTo>
                  <a:lnTo>
                    <a:pt x="213487" y="2921"/>
                  </a:lnTo>
                  <a:lnTo>
                    <a:pt x="230365" y="12700"/>
                  </a:lnTo>
                  <a:lnTo>
                    <a:pt x="375704" y="140081"/>
                  </a:lnTo>
                  <a:lnTo>
                    <a:pt x="387172" y="155321"/>
                  </a:lnTo>
                  <a:lnTo>
                    <a:pt x="391375" y="172720"/>
                  </a:lnTo>
                  <a:lnTo>
                    <a:pt x="388239" y="190246"/>
                  </a:lnTo>
                  <a:lnTo>
                    <a:pt x="377736" y="205740"/>
                  </a:lnTo>
                  <a:lnTo>
                    <a:pt x="231724" y="349123"/>
                  </a:lnTo>
                  <a:lnTo>
                    <a:pt x="215506" y="359791"/>
                  </a:lnTo>
                  <a:lnTo>
                    <a:pt x="196811" y="363601"/>
                  </a:lnTo>
                  <a:lnTo>
                    <a:pt x="177876" y="360680"/>
                  </a:lnTo>
                  <a:lnTo>
                    <a:pt x="160997" y="351028"/>
                  </a:lnTo>
                  <a:lnTo>
                    <a:pt x="15671" y="223520"/>
                  </a:lnTo>
                  <a:close/>
                </a:path>
              </a:pathLst>
            </a:custGeom>
            <a:ln w="25907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216408" y="5961888"/>
            <a:ext cx="41275" cy="708660"/>
          </a:xfrm>
          <a:custGeom>
            <a:avLst/>
            <a:gdLst/>
            <a:ahLst/>
            <a:cxnLst/>
            <a:rect l="l" t="t" r="r" b="b"/>
            <a:pathLst>
              <a:path w="41275" h="708659">
                <a:moveTo>
                  <a:pt x="41148" y="0"/>
                </a:moveTo>
                <a:lnTo>
                  <a:pt x="0" y="0"/>
                </a:lnTo>
                <a:lnTo>
                  <a:pt x="0" y="708660"/>
                </a:lnTo>
                <a:lnTo>
                  <a:pt x="41148" y="708660"/>
                </a:lnTo>
                <a:lnTo>
                  <a:pt x="4114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39623" y="1022350"/>
            <a:ext cx="11023600" cy="55060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462915" algn="ctr">
              <a:lnSpc>
                <a:spcPct val="100000"/>
              </a:lnSpc>
              <a:spcBef>
                <a:spcPts val="120"/>
              </a:spcBef>
            </a:pPr>
            <a:r>
              <a:rPr sz="2150" b="1" dirty="0">
                <a:solidFill>
                  <a:srgbClr val="001F5F"/>
                </a:solidFill>
                <a:latin typeface="Arial"/>
                <a:cs typeface="Arial"/>
              </a:rPr>
              <a:t>ФЕДЕРАЛЬНЫЙ</a:t>
            </a:r>
            <a:r>
              <a:rPr sz="2150" b="1" spc="10" dirty="0">
                <a:solidFill>
                  <a:srgbClr val="001F5F"/>
                </a:solidFill>
                <a:latin typeface="Arial"/>
                <a:cs typeface="Arial"/>
              </a:rPr>
              <a:t> УЧЕБНЫЙ</a:t>
            </a:r>
            <a:r>
              <a:rPr sz="215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50" b="1" spc="15" dirty="0">
                <a:solidFill>
                  <a:srgbClr val="001F5F"/>
                </a:solidFill>
                <a:latin typeface="Arial"/>
                <a:cs typeface="Arial"/>
              </a:rPr>
              <a:t>ПЛАН</a:t>
            </a:r>
            <a:endParaRPr sz="2150">
              <a:latin typeface="Arial"/>
              <a:cs typeface="Arial"/>
            </a:endParaRPr>
          </a:p>
          <a:p>
            <a:pPr marR="410845" algn="ctr">
              <a:lnSpc>
                <a:spcPct val="100000"/>
              </a:lnSpc>
              <a:spcBef>
                <a:spcPts val="35"/>
              </a:spcBef>
            </a:pPr>
            <a:r>
              <a:rPr sz="2150" b="1" spc="5" dirty="0">
                <a:solidFill>
                  <a:srgbClr val="001F5F"/>
                </a:solidFill>
                <a:latin typeface="Arial"/>
                <a:cs typeface="Arial"/>
              </a:rPr>
              <a:t>(6</a:t>
            </a:r>
            <a:r>
              <a:rPr sz="215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1F5F"/>
                </a:solidFill>
                <a:latin typeface="Arial"/>
                <a:cs typeface="Arial"/>
              </a:rPr>
              <a:t>вариантов)</a:t>
            </a:r>
            <a:endParaRPr sz="2150">
              <a:latin typeface="Arial"/>
              <a:cs typeface="Arial"/>
            </a:endParaRPr>
          </a:p>
          <a:p>
            <a:pPr marL="494030" marR="128270" algn="just">
              <a:lnSpc>
                <a:spcPct val="100800"/>
              </a:lnSpc>
              <a:spcBef>
                <a:spcPts val="570"/>
              </a:spcBef>
            </a:pPr>
            <a:r>
              <a:rPr sz="1800" dirty="0">
                <a:latin typeface="Microsoft Sans Serif"/>
                <a:cs typeface="Microsoft Sans Serif"/>
              </a:rPr>
              <a:t>варианты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1,  3,  4  </a:t>
            </a:r>
            <a:r>
              <a:rPr sz="1800" spc="480" dirty="0">
                <a:latin typeface="Microsoft Sans Serif"/>
                <a:cs typeface="Microsoft Sans Serif"/>
              </a:rPr>
              <a:t>– </a:t>
            </a:r>
            <a:r>
              <a:rPr sz="1800" spc="10" dirty="0">
                <a:latin typeface="Microsoft Sans Serif"/>
                <a:cs typeface="Microsoft Sans Serif"/>
              </a:rPr>
              <a:t>для  </a:t>
            </a:r>
            <a:r>
              <a:rPr sz="1800" spc="-10" dirty="0">
                <a:latin typeface="Microsoft Sans Serif"/>
                <a:cs typeface="Microsoft Sans Serif"/>
              </a:rPr>
              <a:t>общеобразовательных</a:t>
            </a:r>
            <a:r>
              <a:rPr sz="1800" spc="9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организаций,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в  </a:t>
            </a:r>
            <a:r>
              <a:rPr sz="1800" spc="-20" dirty="0">
                <a:latin typeface="Microsoft Sans Serif"/>
                <a:cs typeface="Microsoft Sans Serif"/>
              </a:rPr>
              <a:t>которых</a:t>
            </a:r>
            <a:r>
              <a:rPr sz="1800" spc="894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обучение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ведется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   </a:t>
            </a:r>
            <a:r>
              <a:rPr sz="1800" spc="-20" dirty="0">
                <a:latin typeface="Microsoft Sans Serif"/>
                <a:cs typeface="Microsoft Sans Serif"/>
              </a:rPr>
              <a:t>русском</a:t>
            </a:r>
            <a:r>
              <a:rPr sz="1800" spc="894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языке</a:t>
            </a:r>
            <a:r>
              <a:rPr sz="1800" spc="86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для   </a:t>
            </a:r>
            <a:r>
              <a:rPr sz="1800" dirty="0">
                <a:latin typeface="Microsoft Sans Serif"/>
                <a:cs typeface="Microsoft Sans Serif"/>
              </a:rPr>
              <a:t>5-дневной   </a:t>
            </a:r>
            <a:r>
              <a:rPr sz="1800" spc="5" dirty="0">
                <a:latin typeface="Microsoft Sans Serif"/>
                <a:cs typeface="Microsoft Sans Serif"/>
              </a:rPr>
              <a:t>и   </a:t>
            </a:r>
            <a:r>
              <a:rPr sz="1800" dirty="0">
                <a:latin typeface="Microsoft Sans Serif"/>
                <a:cs typeface="Microsoft Sans Serif"/>
              </a:rPr>
              <a:t>6-дневной   </a:t>
            </a:r>
            <a:r>
              <a:rPr sz="1800" spc="-5" dirty="0">
                <a:latin typeface="Microsoft Sans Serif"/>
                <a:cs typeface="Microsoft Sans Serif"/>
              </a:rPr>
              <a:t>учебной</a:t>
            </a:r>
            <a:r>
              <a:rPr sz="1800" spc="9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недели</a:t>
            </a:r>
            <a:r>
              <a:rPr sz="1800" spc="94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(1-й   </a:t>
            </a:r>
            <a:r>
              <a:rPr sz="1800" spc="5" dirty="0">
                <a:latin typeface="Microsoft Sans Serif"/>
                <a:cs typeface="Microsoft Sans Serif"/>
              </a:rPr>
              <a:t>и   3-й   </a:t>
            </a:r>
            <a:r>
              <a:rPr sz="1800" dirty="0">
                <a:latin typeface="Microsoft Sans Serif"/>
                <a:cs typeface="Microsoft Sans Serif"/>
              </a:rPr>
              <a:t>варианты), </a:t>
            </a:r>
            <a:r>
              <a:rPr sz="1800" spc="5" dirty="0">
                <a:latin typeface="Microsoft Sans Serif"/>
                <a:cs typeface="Microsoft Sans Serif"/>
              </a:rPr>
              <a:t> 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также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с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учетом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изучения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второго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иностранного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языка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(4-й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вариант)</a:t>
            </a:r>
            <a:endParaRPr sz="1800">
              <a:latin typeface="Microsoft Sans Serif"/>
              <a:cs typeface="Microsoft Sans Serif"/>
            </a:endParaRPr>
          </a:p>
          <a:p>
            <a:pPr marL="494030" marR="129539" algn="just">
              <a:lnSpc>
                <a:spcPct val="100699"/>
              </a:lnSpc>
              <a:spcBef>
                <a:spcPts val="1200"/>
              </a:spcBef>
            </a:pPr>
            <a:r>
              <a:rPr sz="1800" dirty="0">
                <a:latin typeface="Microsoft Sans Serif"/>
                <a:cs typeface="Microsoft Sans Serif"/>
              </a:rPr>
              <a:t>варианты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2,</a:t>
            </a:r>
            <a:r>
              <a:rPr sz="1800" spc="49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5   </a:t>
            </a:r>
            <a:r>
              <a:rPr sz="1800" spc="480" dirty="0">
                <a:latin typeface="Microsoft Sans Serif"/>
                <a:cs typeface="Microsoft Sans Serif"/>
              </a:rPr>
              <a:t>– </a:t>
            </a:r>
            <a:r>
              <a:rPr sz="1800" spc="10" dirty="0">
                <a:latin typeface="Microsoft Sans Serif"/>
                <a:cs typeface="Microsoft Sans Serif"/>
              </a:rPr>
              <a:t>для   </a:t>
            </a:r>
            <a:r>
              <a:rPr sz="1800" spc="-10" dirty="0">
                <a:latin typeface="Microsoft Sans Serif"/>
                <a:cs typeface="Microsoft Sans Serif"/>
              </a:rPr>
              <a:t>общеобразовательных</a:t>
            </a:r>
            <a:r>
              <a:rPr sz="1800" spc="9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организаций,</a:t>
            </a:r>
            <a:r>
              <a:rPr sz="1800" spc="92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в   </a:t>
            </a:r>
            <a:r>
              <a:rPr sz="1800" spc="-20" dirty="0">
                <a:latin typeface="Microsoft Sans Serif"/>
                <a:cs typeface="Microsoft Sans Serif"/>
              </a:rPr>
              <a:t>которых</a:t>
            </a:r>
            <a:r>
              <a:rPr sz="1800" spc="894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обучение</a:t>
            </a:r>
            <a:r>
              <a:rPr sz="1800" spc="944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ведется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русском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языке,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но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наряду</a:t>
            </a:r>
            <a:r>
              <a:rPr sz="1800" spc="5" dirty="0">
                <a:latin typeface="Microsoft Sans Serif"/>
                <a:cs typeface="Microsoft Sans Serif"/>
              </a:rPr>
              <a:t> с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ним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изучается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один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из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государственных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языков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республик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Российской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Федерации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и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(или)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один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из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языков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народов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Российской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Федерации,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для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5-дневной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6-дневной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учебной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недели</a:t>
            </a:r>
            <a:endParaRPr sz="1800">
              <a:latin typeface="Microsoft Sans Serif"/>
              <a:cs typeface="Microsoft Sans Serif"/>
            </a:endParaRPr>
          </a:p>
          <a:p>
            <a:pPr marL="494030" marR="130175" algn="just">
              <a:lnSpc>
                <a:spcPct val="100600"/>
              </a:lnSpc>
              <a:spcBef>
                <a:spcPts val="1210"/>
              </a:spcBef>
            </a:pPr>
            <a:r>
              <a:rPr sz="1800" dirty="0">
                <a:latin typeface="Microsoft Sans Serif"/>
                <a:cs typeface="Microsoft Sans Serif"/>
              </a:rPr>
              <a:t>вариант </a:t>
            </a:r>
            <a:r>
              <a:rPr sz="1800" spc="5" dirty="0">
                <a:latin typeface="Microsoft Sans Serif"/>
                <a:cs typeface="Microsoft Sans Serif"/>
              </a:rPr>
              <a:t>6 </a:t>
            </a:r>
            <a:r>
              <a:rPr sz="1800" spc="480" dirty="0">
                <a:latin typeface="Microsoft Sans Serif"/>
                <a:cs typeface="Microsoft Sans Serif"/>
              </a:rPr>
              <a:t>– </a:t>
            </a:r>
            <a:r>
              <a:rPr sz="1800" spc="10" dirty="0">
                <a:latin typeface="Microsoft Sans Serif"/>
                <a:cs typeface="Microsoft Sans Serif"/>
              </a:rPr>
              <a:t>для </a:t>
            </a:r>
            <a:r>
              <a:rPr sz="1800" spc="-10" dirty="0">
                <a:latin typeface="Microsoft Sans Serif"/>
                <a:cs typeface="Microsoft Sans Serif"/>
              </a:rPr>
              <a:t>общеобразовательных организаций, </a:t>
            </a:r>
            <a:r>
              <a:rPr sz="1800" spc="5" dirty="0">
                <a:latin typeface="Microsoft Sans Serif"/>
                <a:cs typeface="Microsoft Sans Serif"/>
              </a:rPr>
              <a:t>в </a:t>
            </a:r>
            <a:r>
              <a:rPr sz="1800" spc="-20" dirty="0">
                <a:latin typeface="Microsoft Sans Serif"/>
                <a:cs typeface="Microsoft Sans Serif"/>
              </a:rPr>
              <a:t>которых </a:t>
            </a:r>
            <a:r>
              <a:rPr sz="1800" spc="-5" dirty="0">
                <a:latin typeface="Microsoft Sans Serif"/>
                <a:cs typeface="Microsoft Sans Serif"/>
              </a:rPr>
              <a:t>обучение </a:t>
            </a:r>
            <a:r>
              <a:rPr sz="1800" spc="-15" dirty="0">
                <a:latin typeface="Microsoft Sans Serif"/>
                <a:cs typeface="Microsoft Sans Serif"/>
              </a:rPr>
              <a:t>ведется </a:t>
            </a:r>
            <a:r>
              <a:rPr sz="1800" dirty="0">
                <a:latin typeface="Microsoft Sans Serif"/>
                <a:cs typeface="Microsoft Sans Serif"/>
              </a:rPr>
              <a:t>на </a:t>
            </a:r>
            <a:r>
              <a:rPr sz="1800" spc="-10" dirty="0">
                <a:latin typeface="Microsoft Sans Serif"/>
                <a:cs typeface="Microsoft Sans Serif"/>
              </a:rPr>
              <a:t>родном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(нерусском)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языке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из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числа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языков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народов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Российской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Федерации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При</a:t>
            </a:r>
            <a:r>
              <a:rPr sz="145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реализации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1-2,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 4-6</a:t>
            </a:r>
            <a:r>
              <a:rPr sz="145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вариантов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 федерального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учебного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плана</a:t>
            </a:r>
            <a:r>
              <a:rPr sz="145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5" dirty="0">
                <a:solidFill>
                  <a:srgbClr val="00AFEF"/>
                </a:solidFill>
                <a:latin typeface="Arial"/>
                <a:cs typeface="Arial"/>
              </a:rPr>
              <a:t>количество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часов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на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физическую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5" dirty="0">
                <a:solidFill>
                  <a:srgbClr val="00AFEF"/>
                </a:solidFill>
                <a:latin typeface="Arial"/>
                <a:cs typeface="Arial"/>
              </a:rPr>
              <a:t>культуру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 составляет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2,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третий 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час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рекомендуется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реализовывать образовательной организацией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за </a:t>
            </a:r>
            <a:r>
              <a:rPr sz="1450" b="1" spc="-15" dirty="0">
                <a:solidFill>
                  <a:srgbClr val="00AFEF"/>
                </a:solidFill>
                <a:latin typeface="Arial"/>
                <a:cs typeface="Arial"/>
              </a:rPr>
              <a:t>счет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часов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внеурочной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 деятельности 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и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(или)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за </a:t>
            </a:r>
            <a:r>
              <a:rPr sz="1450" b="1" spc="-15" dirty="0">
                <a:solidFill>
                  <a:srgbClr val="00AFEF"/>
                </a:solidFill>
                <a:latin typeface="Arial"/>
                <a:cs typeface="Arial"/>
              </a:rPr>
              <a:t>счёт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посещения обучающимися спортивных секций </a:t>
            </a:r>
            <a:r>
              <a:rPr sz="1450" b="1" spc="-15" dirty="0">
                <a:solidFill>
                  <a:srgbClr val="00AFEF"/>
                </a:solidFill>
                <a:latin typeface="Arial"/>
                <a:cs typeface="Arial"/>
              </a:rPr>
              <a:t>школьных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спортивных клубов,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включая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5" dirty="0">
                <a:solidFill>
                  <a:srgbClr val="00AFEF"/>
                </a:solidFill>
                <a:latin typeface="Arial"/>
                <a:cs typeface="Arial"/>
              </a:rPr>
              <a:t>использование</a:t>
            </a:r>
            <a:r>
              <a:rPr sz="1450" b="1" spc="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учебных</a:t>
            </a:r>
            <a:r>
              <a:rPr sz="1450" b="1" spc="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20" dirty="0">
                <a:solidFill>
                  <a:srgbClr val="00AFEF"/>
                </a:solidFill>
                <a:latin typeface="Arial"/>
                <a:cs typeface="Arial"/>
              </a:rPr>
              <a:t>модулей</a:t>
            </a:r>
            <a:r>
              <a:rPr sz="1450" b="1" spc="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по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видам</a:t>
            </a:r>
            <a:r>
              <a:rPr sz="145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спорта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При</a:t>
            </a:r>
            <a:r>
              <a:rPr sz="1450" b="1" spc="4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реализации</a:t>
            </a:r>
            <a:r>
              <a:rPr sz="1450" b="1" spc="43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модуля</a:t>
            </a:r>
            <a:r>
              <a:rPr sz="1450" b="1" spc="43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«Введение</a:t>
            </a:r>
            <a:r>
              <a:rPr sz="1450" b="1" spc="4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450" b="1" spc="4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Новейшую</a:t>
            </a:r>
            <a:r>
              <a:rPr sz="1450" b="1" spc="4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историю</a:t>
            </a:r>
            <a:r>
              <a:rPr sz="1450" b="1" spc="4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России»</a:t>
            </a:r>
            <a:r>
              <a:rPr sz="1450" b="1" spc="4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450" b="1" spc="4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курсе</a:t>
            </a:r>
            <a:r>
              <a:rPr sz="1450" b="1" spc="44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«История</a:t>
            </a:r>
            <a:r>
              <a:rPr sz="1450" b="1" spc="43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России»</a:t>
            </a:r>
            <a:r>
              <a:rPr sz="1450" b="1" spc="4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5" dirty="0">
                <a:solidFill>
                  <a:srgbClr val="00AFEF"/>
                </a:solidFill>
                <a:latin typeface="Arial"/>
                <a:cs typeface="Arial"/>
              </a:rPr>
              <a:t>количество</a:t>
            </a:r>
            <a:r>
              <a:rPr sz="1450" b="1" spc="44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часов</a:t>
            </a:r>
            <a:endParaRPr sz="14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на</a:t>
            </a:r>
            <a:r>
              <a:rPr sz="145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5" dirty="0">
                <a:solidFill>
                  <a:srgbClr val="00AFEF"/>
                </a:solidFill>
                <a:latin typeface="Arial"/>
                <a:cs typeface="Arial"/>
              </a:rPr>
              <a:t>изучение</a:t>
            </a:r>
            <a:r>
              <a:rPr sz="1450" b="1" spc="4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5" dirty="0">
                <a:solidFill>
                  <a:srgbClr val="00AFEF"/>
                </a:solidFill>
                <a:latin typeface="Arial"/>
                <a:cs typeface="Arial"/>
              </a:rPr>
              <a:t>учебного</a:t>
            </a:r>
            <a:r>
              <a:rPr sz="1450" b="1" spc="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предмета</a:t>
            </a:r>
            <a:r>
              <a:rPr sz="145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«История»</a:t>
            </a:r>
            <a:r>
              <a:rPr sz="1450" b="1" spc="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История</a:t>
            </a:r>
            <a:r>
              <a:rPr sz="1450" b="1" spc="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5" dirty="0">
                <a:solidFill>
                  <a:srgbClr val="00AFEF"/>
                </a:solidFill>
                <a:latin typeface="Arial"/>
                <a:cs typeface="Arial"/>
              </a:rPr>
              <a:t>России</a:t>
            </a:r>
            <a:r>
              <a:rPr sz="145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9</a:t>
            </a:r>
            <a:r>
              <a:rPr sz="145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классе</a:t>
            </a:r>
            <a:r>
              <a:rPr sz="1450" b="1" spc="4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должно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00AFEF"/>
                </a:solidFill>
                <a:latin typeface="Arial"/>
                <a:cs typeface="Arial"/>
              </a:rPr>
              <a:t>быть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увеличено</a:t>
            </a:r>
            <a:r>
              <a:rPr sz="1450" b="1" spc="5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на</a:t>
            </a:r>
            <a:r>
              <a:rPr sz="1450" b="1" spc="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14</a:t>
            </a:r>
            <a:r>
              <a:rPr sz="145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00AFEF"/>
                </a:solidFill>
                <a:latin typeface="Arial"/>
                <a:cs typeface="Arial"/>
              </a:rPr>
              <a:t>учебных</a:t>
            </a:r>
            <a:r>
              <a:rPr sz="1450" b="1" spc="5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00AFEF"/>
                </a:solidFill>
                <a:latin typeface="Arial"/>
                <a:cs typeface="Arial"/>
              </a:rPr>
              <a:t>часов.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15" name="Picture 4" descr="https://abinlib.ru/uploads/g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56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3757" y="137922"/>
            <a:ext cx="2694305" cy="577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spc="65" dirty="0">
                <a:solidFill>
                  <a:srgbClr val="000066"/>
                </a:solidFill>
              </a:rPr>
              <a:t>ФООП</a:t>
            </a:r>
            <a:r>
              <a:rPr sz="3600" spc="100" dirty="0">
                <a:solidFill>
                  <a:srgbClr val="000066"/>
                </a:solidFill>
              </a:rPr>
              <a:t> </a:t>
            </a:r>
            <a:r>
              <a:rPr sz="3600" spc="25" dirty="0">
                <a:solidFill>
                  <a:srgbClr val="000066"/>
                </a:solidFill>
              </a:rPr>
              <a:t>СОО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410203" y="1022350"/>
            <a:ext cx="4611370" cy="635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2150" b="1" dirty="0">
                <a:solidFill>
                  <a:srgbClr val="001F5F"/>
                </a:solidFill>
                <a:latin typeface="Arial"/>
                <a:cs typeface="Arial"/>
              </a:rPr>
              <a:t>ФЕДЕРАЛЬНЫЙ</a:t>
            </a:r>
            <a:r>
              <a:rPr sz="215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50" b="1" spc="10" dirty="0">
                <a:solidFill>
                  <a:srgbClr val="001F5F"/>
                </a:solidFill>
                <a:latin typeface="Arial"/>
                <a:cs typeface="Arial"/>
              </a:rPr>
              <a:t>УЧЕБНЫЙ</a:t>
            </a:r>
            <a:r>
              <a:rPr sz="215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50" b="1" spc="15" dirty="0">
                <a:solidFill>
                  <a:srgbClr val="001F5F"/>
                </a:solidFill>
                <a:latin typeface="Arial"/>
                <a:cs typeface="Arial"/>
              </a:rPr>
              <a:t>ПЛАН</a:t>
            </a:r>
            <a:endParaRPr sz="2150">
              <a:latin typeface="Arial"/>
              <a:cs typeface="Arial"/>
            </a:endParaRPr>
          </a:p>
          <a:p>
            <a:pPr marL="49530" algn="ctr">
              <a:lnSpc>
                <a:spcPct val="100000"/>
              </a:lnSpc>
              <a:spcBef>
                <a:spcPts val="40"/>
              </a:spcBef>
            </a:pP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(19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вариантов)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408" y="1764792"/>
            <a:ext cx="204076" cy="2420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3631" y="1705482"/>
            <a:ext cx="3715385" cy="77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899"/>
              </a:lnSpc>
              <a:spcBef>
                <a:spcPts val="95"/>
              </a:spcBef>
            </a:pPr>
            <a:r>
              <a:rPr sz="1600" spc="10" dirty="0">
                <a:latin typeface="Calibri"/>
                <a:cs typeface="Calibri"/>
              </a:rPr>
              <a:t>технологический</a:t>
            </a:r>
            <a:r>
              <a:rPr sz="1600" spc="15" dirty="0">
                <a:latin typeface="Calibri"/>
                <a:cs typeface="Calibri"/>
              </a:rPr>
              <a:t> профиль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10" dirty="0">
                <a:latin typeface="Courier New"/>
                <a:cs typeface="Courier New"/>
              </a:rPr>
              <a:t>(</a:t>
            </a:r>
            <a:r>
              <a:rPr sz="1600" spc="10" dirty="0">
                <a:latin typeface="Calibri"/>
                <a:cs typeface="Calibri"/>
              </a:rPr>
              <a:t>математика 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технологический</a:t>
            </a:r>
            <a:r>
              <a:rPr sz="1600" spc="15" dirty="0">
                <a:latin typeface="Calibri"/>
                <a:cs typeface="Calibri"/>
              </a:rPr>
              <a:t> профиль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10" dirty="0">
                <a:latin typeface="Courier New"/>
                <a:cs typeface="Courier New"/>
              </a:rPr>
              <a:t>(</a:t>
            </a:r>
            <a:r>
              <a:rPr sz="1600" spc="10" dirty="0">
                <a:latin typeface="Calibri"/>
                <a:cs typeface="Calibri"/>
              </a:rPr>
              <a:t>математика </a:t>
            </a:r>
            <a:r>
              <a:rPr sz="1600" spc="15" dirty="0">
                <a:latin typeface="Calibri"/>
                <a:cs typeface="Calibri"/>
              </a:rPr>
              <a:t> естественно</a:t>
            </a:r>
            <a:r>
              <a:rPr sz="1600" spc="15" dirty="0">
                <a:latin typeface="Courier New"/>
                <a:cs typeface="Courier New"/>
              </a:rPr>
              <a:t>-</a:t>
            </a:r>
            <a:r>
              <a:rPr sz="1600" spc="15" dirty="0">
                <a:latin typeface="Calibri"/>
                <a:cs typeface="Calibri"/>
              </a:rPr>
              <a:t>научный</a:t>
            </a:r>
            <a:r>
              <a:rPr sz="1600" spc="180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профиль</a:t>
            </a:r>
            <a:r>
              <a:rPr sz="1600" spc="215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химия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8282" y="1705482"/>
            <a:ext cx="414020" cy="7715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30"/>
              </a:spcBef>
            </a:pP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</a:t>
            </a:r>
            <a:endParaRPr sz="1600">
              <a:latin typeface="Courier New"/>
              <a:cs typeface="Courier New"/>
            </a:endParaRPr>
          </a:p>
          <a:p>
            <a:pPr marL="41275">
              <a:lnSpc>
                <a:spcPct val="100000"/>
              </a:lnSpc>
              <a:spcBef>
                <a:spcPts val="35"/>
              </a:spcBef>
            </a:pP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9865" y="1705482"/>
            <a:ext cx="2098675" cy="7715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30"/>
              </a:spcBef>
            </a:pPr>
            <a:r>
              <a:rPr sz="1600" spc="15" dirty="0">
                <a:latin typeface="Calibri"/>
                <a:cs typeface="Calibri"/>
              </a:rPr>
              <a:t>и</a:t>
            </a:r>
            <a:r>
              <a:rPr sz="1600" spc="21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физика 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))</a:t>
            </a:r>
            <a:endParaRPr sz="1600">
              <a:latin typeface="Courier New"/>
              <a:cs typeface="Courier New"/>
            </a:endParaRPr>
          </a:p>
          <a:p>
            <a:pPr marL="41275">
              <a:lnSpc>
                <a:spcPct val="100000"/>
              </a:lnSpc>
              <a:spcBef>
                <a:spcPts val="35"/>
              </a:spcBef>
            </a:pPr>
            <a:r>
              <a:rPr sz="1600" spc="15" dirty="0">
                <a:latin typeface="Calibri"/>
                <a:cs typeface="Calibri"/>
              </a:rPr>
              <a:t>и </a:t>
            </a:r>
            <a:r>
              <a:rPr sz="1600" spc="21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информатика 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))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1200785" algn="l"/>
              </a:tabLst>
            </a:pPr>
            <a:r>
              <a:rPr sz="1600" spc="15" dirty="0">
                <a:latin typeface="Calibri"/>
                <a:cs typeface="Calibri"/>
              </a:rPr>
              <a:t>и 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биология	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7539" y="2450972"/>
            <a:ext cx="3011170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5" dirty="0">
                <a:latin typeface="Calibri"/>
                <a:cs typeface="Calibri"/>
              </a:rPr>
              <a:t>профиль </a:t>
            </a:r>
            <a:r>
              <a:rPr sz="1600" spc="250" dirty="0">
                <a:latin typeface="Calibri"/>
                <a:cs typeface="Calibri"/>
              </a:rPr>
              <a:t> </a:t>
            </a:r>
            <a:r>
              <a:rPr sz="1600" spc="10" dirty="0">
                <a:latin typeface="Courier New"/>
                <a:cs typeface="Courier New"/>
              </a:rPr>
              <a:t>(</a:t>
            </a:r>
            <a:r>
              <a:rPr sz="1600" spc="10" dirty="0">
                <a:latin typeface="Calibri"/>
                <a:cs typeface="Calibri"/>
              </a:rPr>
              <a:t>обществознание </a:t>
            </a:r>
            <a:r>
              <a:rPr sz="1600" spc="235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13705" y="2450972"/>
            <a:ext cx="2113915" cy="5245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5" dirty="0">
                <a:latin typeface="Calibri"/>
                <a:cs typeface="Calibri"/>
              </a:rPr>
              <a:t>и</a:t>
            </a:r>
            <a:r>
              <a:rPr sz="1600" spc="23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литература </a:t>
            </a:r>
            <a:r>
              <a:rPr sz="1600" spc="229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))</a:t>
            </a:r>
            <a:endParaRPr sz="1600">
              <a:latin typeface="Courier New"/>
              <a:cs typeface="Courier New"/>
            </a:endParaRPr>
          </a:p>
          <a:p>
            <a:pPr marL="260985">
              <a:lnSpc>
                <a:spcPct val="100000"/>
              </a:lnSpc>
              <a:spcBef>
                <a:spcPts val="50"/>
              </a:spcBef>
              <a:tabLst>
                <a:tab pos="1616075" algn="l"/>
              </a:tabLst>
            </a:pPr>
            <a:r>
              <a:rPr sz="1600" spc="15" dirty="0">
                <a:latin typeface="Calibri"/>
                <a:cs typeface="Calibri"/>
              </a:rPr>
              <a:t>и  </a:t>
            </a:r>
            <a:r>
              <a:rPr sz="1600" spc="-11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ли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15" dirty="0">
                <a:latin typeface="Calibri"/>
                <a:cs typeface="Calibri"/>
              </a:rPr>
              <a:t>ерату</a:t>
            </a:r>
            <a:r>
              <a:rPr sz="1600" spc="10" dirty="0">
                <a:latin typeface="Calibri"/>
                <a:cs typeface="Calibri"/>
              </a:rPr>
              <a:t>р</a:t>
            </a:r>
            <a:r>
              <a:rPr sz="1600" spc="15" dirty="0">
                <a:latin typeface="Calibri"/>
                <a:cs typeface="Calibri"/>
              </a:rPr>
              <a:t>а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7539" y="2700908"/>
            <a:ext cx="3257550" cy="5226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5" dirty="0">
                <a:latin typeface="Calibri"/>
                <a:cs typeface="Calibri"/>
              </a:rPr>
              <a:t>профиль </a:t>
            </a:r>
            <a:r>
              <a:rPr sz="1600" spc="229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иностранный 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язык 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600" spc="15" dirty="0">
                <a:latin typeface="Calibri"/>
                <a:cs typeface="Calibri"/>
              </a:rPr>
              <a:t>профиль</a:t>
            </a:r>
            <a:r>
              <a:rPr sz="1600" spc="229" dirty="0">
                <a:latin typeface="Calibri"/>
                <a:cs typeface="Calibri"/>
              </a:rPr>
              <a:t> </a:t>
            </a:r>
            <a:r>
              <a:rPr sz="1600" spc="10" dirty="0">
                <a:latin typeface="Courier New"/>
                <a:cs typeface="Courier New"/>
              </a:rPr>
              <a:t>(</a:t>
            </a:r>
            <a:r>
              <a:rPr sz="1600" spc="10" dirty="0">
                <a:latin typeface="Calibri"/>
                <a:cs typeface="Calibri"/>
              </a:rPr>
              <a:t>история </a:t>
            </a:r>
            <a:r>
              <a:rPr sz="1600" spc="215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42561" y="2949320"/>
            <a:ext cx="186499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5" dirty="0">
                <a:latin typeface="Calibri"/>
                <a:cs typeface="Calibri"/>
              </a:rPr>
              <a:t>и </a:t>
            </a:r>
            <a:r>
              <a:rPr sz="1600" spc="21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литература 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7539" y="3197732"/>
            <a:ext cx="324421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5" dirty="0">
                <a:latin typeface="Calibri"/>
                <a:cs typeface="Calibri"/>
              </a:rPr>
              <a:t>профиль </a:t>
            </a:r>
            <a:r>
              <a:rPr sz="1600" spc="250" dirty="0">
                <a:latin typeface="Calibri"/>
                <a:cs typeface="Calibri"/>
              </a:rPr>
              <a:t> </a:t>
            </a:r>
            <a:r>
              <a:rPr sz="1600" spc="10" dirty="0">
                <a:latin typeface="Courier New"/>
                <a:cs typeface="Courier New"/>
              </a:rPr>
              <a:t>(</a:t>
            </a:r>
            <a:r>
              <a:rPr sz="1600" spc="10" dirty="0">
                <a:latin typeface="Calibri"/>
                <a:cs typeface="Calibri"/>
              </a:rPr>
              <a:t>обществознание </a:t>
            </a:r>
            <a:r>
              <a:rPr sz="1600" spc="235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</a:t>
            </a:r>
            <a:r>
              <a:rPr sz="1600" spc="-10" dirty="0">
                <a:latin typeface="Courier New"/>
                <a:cs typeface="Courier New"/>
              </a:rPr>
              <a:t> </a:t>
            </a:r>
            <a:r>
              <a:rPr sz="1600" spc="15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631" y="2450972"/>
            <a:ext cx="1302385" cy="1520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2200"/>
              </a:lnSpc>
              <a:spcBef>
                <a:spcPts val="90"/>
              </a:spcBef>
            </a:pPr>
            <a:r>
              <a:rPr sz="1600" spc="10" dirty="0">
                <a:latin typeface="Calibri"/>
                <a:cs typeface="Calibri"/>
              </a:rPr>
              <a:t>г</a:t>
            </a:r>
            <a:r>
              <a:rPr sz="1600" dirty="0">
                <a:latin typeface="Calibri"/>
                <a:cs typeface="Calibri"/>
              </a:rPr>
              <a:t>у</a:t>
            </a:r>
            <a:r>
              <a:rPr sz="1600" spc="10" dirty="0">
                <a:latin typeface="Calibri"/>
                <a:cs typeface="Calibri"/>
              </a:rPr>
              <a:t>ман</a:t>
            </a:r>
            <a:r>
              <a:rPr sz="1600" spc="15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тарный  г</a:t>
            </a:r>
            <a:r>
              <a:rPr sz="1600" dirty="0">
                <a:latin typeface="Calibri"/>
                <a:cs typeface="Calibri"/>
              </a:rPr>
              <a:t>у</a:t>
            </a:r>
            <a:r>
              <a:rPr sz="1600" spc="10" dirty="0">
                <a:latin typeface="Calibri"/>
                <a:cs typeface="Calibri"/>
              </a:rPr>
              <a:t>ман</a:t>
            </a:r>
            <a:r>
              <a:rPr sz="1600" spc="15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тарный  г</a:t>
            </a:r>
            <a:r>
              <a:rPr sz="1600" dirty="0">
                <a:latin typeface="Calibri"/>
                <a:cs typeface="Calibri"/>
              </a:rPr>
              <a:t>у</a:t>
            </a:r>
            <a:r>
              <a:rPr sz="1600" spc="10" dirty="0">
                <a:latin typeface="Calibri"/>
                <a:cs typeface="Calibri"/>
              </a:rPr>
              <a:t>ман</a:t>
            </a:r>
            <a:r>
              <a:rPr sz="1600" spc="15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тарный  г</a:t>
            </a:r>
            <a:r>
              <a:rPr sz="1600" dirty="0">
                <a:latin typeface="Calibri"/>
                <a:cs typeface="Calibri"/>
              </a:rPr>
              <a:t>у</a:t>
            </a:r>
            <a:r>
              <a:rPr sz="1600" spc="10" dirty="0">
                <a:latin typeface="Calibri"/>
                <a:cs typeface="Calibri"/>
              </a:rPr>
              <a:t>ман</a:t>
            </a:r>
            <a:r>
              <a:rPr sz="1600" spc="15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тарный  г</a:t>
            </a:r>
            <a:r>
              <a:rPr sz="1600" dirty="0">
                <a:latin typeface="Calibri"/>
                <a:cs typeface="Calibri"/>
              </a:rPr>
              <a:t>у</a:t>
            </a:r>
            <a:r>
              <a:rPr sz="1600" spc="10" dirty="0">
                <a:latin typeface="Calibri"/>
                <a:cs typeface="Calibri"/>
              </a:rPr>
              <a:t>ман</a:t>
            </a:r>
            <a:r>
              <a:rPr sz="1600" spc="15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тарный  г</a:t>
            </a:r>
            <a:r>
              <a:rPr sz="1600" dirty="0">
                <a:latin typeface="Calibri"/>
                <a:cs typeface="Calibri"/>
              </a:rPr>
              <a:t>у</a:t>
            </a:r>
            <a:r>
              <a:rPr sz="1600" spc="10" dirty="0">
                <a:latin typeface="Calibri"/>
                <a:cs typeface="Calibri"/>
              </a:rPr>
              <a:t>ман</a:t>
            </a:r>
            <a:r>
              <a:rPr sz="1600" spc="15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тарн</a:t>
            </a:r>
            <a:r>
              <a:rPr sz="1600" spc="15" dirty="0">
                <a:latin typeface="Calibri"/>
                <a:cs typeface="Calibri"/>
              </a:rPr>
              <a:t>ый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7539" y="3448050"/>
            <a:ext cx="3257550" cy="5226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5" dirty="0">
                <a:latin typeface="Calibri"/>
                <a:cs typeface="Calibri"/>
              </a:rPr>
              <a:t>профиль </a:t>
            </a:r>
            <a:r>
              <a:rPr sz="1600" spc="229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иностранный 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язык 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600" spc="15" dirty="0">
                <a:latin typeface="Calibri"/>
                <a:cs typeface="Calibri"/>
              </a:rPr>
              <a:t>профиль </a:t>
            </a:r>
            <a:r>
              <a:rPr sz="1600" spc="250" dirty="0">
                <a:latin typeface="Calibri"/>
                <a:cs typeface="Calibri"/>
              </a:rPr>
              <a:t> </a:t>
            </a:r>
            <a:r>
              <a:rPr sz="1600" spc="10" dirty="0">
                <a:latin typeface="Courier New"/>
                <a:cs typeface="Courier New"/>
              </a:rPr>
              <a:t>(</a:t>
            </a:r>
            <a:r>
              <a:rPr sz="1600" spc="10" dirty="0">
                <a:latin typeface="Calibri"/>
                <a:cs typeface="Calibri"/>
              </a:rPr>
              <a:t>обществознание </a:t>
            </a:r>
            <a:r>
              <a:rPr sz="1600" spc="235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</a:t>
            </a:r>
            <a:r>
              <a:rPr sz="1600" spc="-10" dirty="0">
                <a:latin typeface="Courier New"/>
                <a:cs typeface="Courier New"/>
              </a:rPr>
              <a:t> </a:t>
            </a:r>
            <a:r>
              <a:rPr sz="1600" spc="15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51450" y="3197732"/>
            <a:ext cx="2362200" cy="7734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0" dirty="0">
                <a:latin typeface="Calibri"/>
                <a:cs typeface="Calibri"/>
              </a:rPr>
              <a:t>история</a:t>
            </a:r>
            <a:r>
              <a:rPr sz="1600" spc="200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))</a:t>
            </a:r>
            <a:endParaRPr sz="1600">
              <a:latin typeface="Courier New"/>
              <a:cs typeface="Courier New"/>
            </a:endParaRPr>
          </a:p>
          <a:p>
            <a:pPr marL="22860">
              <a:lnSpc>
                <a:spcPct val="100000"/>
              </a:lnSpc>
              <a:spcBef>
                <a:spcPts val="50"/>
              </a:spcBef>
            </a:pPr>
            <a:r>
              <a:rPr sz="1600" spc="15" dirty="0">
                <a:latin typeface="Calibri"/>
                <a:cs typeface="Calibri"/>
              </a:rPr>
              <a:t>и</a:t>
            </a:r>
            <a:r>
              <a:rPr sz="1600" spc="21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история </a:t>
            </a:r>
            <a:r>
              <a:rPr sz="1600" spc="229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))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spc="15" dirty="0">
                <a:latin typeface="Calibri"/>
                <a:cs typeface="Calibri"/>
              </a:rPr>
              <a:t>иностранный </a:t>
            </a:r>
            <a:r>
              <a:rPr sz="1600" spc="21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язык </a:t>
            </a:r>
            <a:r>
              <a:rPr sz="1600" spc="210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72559" y="3944873"/>
            <a:ext cx="1196340" cy="5245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85"/>
              </a:spcBef>
            </a:pPr>
            <a:r>
              <a:rPr sz="1600" spc="20" dirty="0">
                <a:latin typeface="Courier New"/>
                <a:cs typeface="Courier New"/>
              </a:rPr>
              <a:t>(</a:t>
            </a:r>
            <a:r>
              <a:rPr sz="1600" spc="10" dirty="0">
                <a:latin typeface="Calibri"/>
                <a:cs typeface="Calibri"/>
              </a:rPr>
              <a:t>ма</a:t>
            </a:r>
            <a:r>
              <a:rPr sz="1600" dirty="0">
                <a:latin typeface="Calibri"/>
                <a:cs typeface="Calibri"/>
              </a:rPr>
              <a:t>те</a:t>
            </a:r>
            <a:r>
              <a:rPr sz="1600" spc="10" dirty="0">
                <a:latin typeface="Calibri"/>
                <a:cs typeface="Calibri"/>
              </a:rPr>
              <a:t>мат</a:t>
            </a:r>
            <a:r>
              <a:rPr sz="1600" spc="20" dirty="0">
                <a:latin typeface="Calibri"/>
                <a:cs typeface="Calibri"/>
              </a:rPr>
              <a:t>и</a:t>
            </a:r>
            <a:r>
              <a:rPr sz="1600" spc="-15" dirty="0">
                <a:latin typeface="Calibri"/>
                <a:cs typeface="Calibri"/>
              </a:rPr>
              <a:t>к</a:t>
            </a:r>
            <a:r>
              <a:rPr sz="1600" spc="5" dirty="0">
                <a:latin typeface="Calibri"/>
                <a:cs typeface="Calibri"/>
              </a:rPr>
              <a:t>а  </a:t>
            </a:r>
            <a:r>
              <a:rPr sz="1600" spc="20" dirty="0">
                <a:latin typeface="Courier New"/>
                <a:cs typeface="Courier New"/>
              </a:rPr>
              <a:t>(</a:t>
            </a:r>
            <a:r>
              <a:rPr sz="1600" spc="10" dirty="0">
                <a:latin typeface="Calibri"/>
                <a:cs typeface="Calibri"/>
              </a:rPr>
              <a:t>ма</a:t>
            </a:r>
            <a:r>
              <a:rPr sz="1600" dirty="0">
                <a:latin typeface="Calibri"/>
                <a:cs typeface="Calibri"/>
              </a:rPr>
              <a:t>те</a:t>
            </a:r>
            <a:r>
              <a:rPr sz="1600" spc="10" dirty="0">
                <a:latin typeface="Calibri"/>
                <a:cs typeface="Calibri"/>
              </a:rPr>
              <a:t>мат</a:t>
            </a:r>
            <a:r>
              <a:rPr sz="1600" spc="20" dirty="0">
                <a:latin typeface="Calibri"/>
                <a:cs typeface="Calibri"/>
              </a:rPr>
              <a:t>и</a:t>
            </a:r>
            <a:r>
              <a:rPr sz="1600" spc="-15" dirty="0">
                <a:latin typeface="Calibri"/>
                <a:cs typeface="Calibri"/>
              </a:rPr>
              <a:t>к</a:t>
            </a:r>
            <a:r>
              <a:rPr sz="1600" spc="15" dirty="0"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68214" y="3944873"/>
            <a:ext cx="384810" cy="5245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48273" y="3944873"/>
            <a:ext cx="2351405" cy="5245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5" dirty="0">
                <a:latin typeface="Calibri"/>
                <a:cs typeface="Calibri"/>
              </a:rPr>
              <a:t>и </a:t>
            </a:r>
            <a:r>
              <a:rPr sz="1600" spc="22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обществознание 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))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600" spc="15" dirty="0">
                <a:latin typeface="Calibri"/>
                <a:cs typeface="Calibri"/>
              </a:rPr>
              <a:t>и</a:t>
            </a:r>
            <a:r>
              <a:rPr sz="1600" spc="22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география 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3631" y="3944873"/>
            <a:ext cx="2473960" cy="772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2200"/>
              </a:lnSpc>
              <a:spcBef>
                <a:spcPts val="90"/>
              </a:spcBef>
            </a:pPr>
            <a:r>
              <a:rPr sz="1600" spc="10" dirty="0">
                <a:latin typeface="Calibri"/>
                <a:cs typeface="Calibri"/>
              </a:rPr>
              <a:t>социально</a:t>
            </a:r>
            <a:r>
              <a:rPr sz="1600" spc="10" dirty="0">
                <a:latin typeface="Courier New"/>
                <a:cs typeface="Courier New"/>
              </a:rPr>
              <a:t>-</a:t>
            </a:r>
            <a:r>
              <a:rPr sz="1600" spc="10" dirty="0">
                <a:latin typeface="Calibri"/>
                <a:cs typeface="Calibri"/>
              </a:rPr>
              <a:t>экономический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социально</a:t>
            </a:r>
            <a:r>
              <a:rPr sz="1600" spc="10" dirty="0">
                <a:latin typeface="Courier New"/>
                <a:cs typeface="Courier New"/>
              </a:rPr>
              <a:t>-</a:t>
            </a:r>
            <a:r>
              <a:rPr sz="1600" spc="10" dirty="0">
                <a:latin typeface="Calibri"/>
                <a:cs typeface="Calibri"/>
              </a:rPr>
              <a:t>экономический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социально</a:t>
            </a:r>
            <a:r>
              <a:rPr sz="1600" spc="10" dirty="0">
                <a:latin typeface="Courier New"/>
                <a:cs typeface="Courier New"/>
              </a:rPr>
              <a:t>-</a:t>
            </a:r>
            <a:r>
              <a:rPr sz="1600" spc="10" dirty="0">
                <a:latin typeface="Calibri"/>
                <a:cs typeface="Calibri"/>
              </a:rPr>
              <a:t>экономический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76448" y="3944873"/>
            <a:ext cx="797560" cy="772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2200"/>
              </a:lnSpc>
              <a:spcBef>
                <a:spcPts val="90"/>
              </a:spcBef>
            </a:pPr>
            <a:r>
              <a:rPr sz="1600" spc="15" dirty="0">
                <a:latin typeface="Calibri"/>
                <a:cs typeface="Calibri"/>
              </a:rPr>
              <a:t>проф</a:t>
            </a:r>
            <a:r>
              <a:rPr sz="1600" spc="20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ль  </a:t>
            </a:r>
            <a:r>
              <a:rPr sz="1600" spc="15" dirty="0">
                <a:latin typeface="Calibri"/>
                <a:cs typeface="Calibri"/>
              </a:rPr>
              <a:t>проф</a:t>
            </a:r>
            <a:r>
              <a:rPr sz="1600" spc="20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ль  </a:t>
            </a:r>
            <a:r>
              <a:rPr sz="1600" spc="15" dirty="0">
                <a:latin typeface="Calibri"/>
                <a:cs typeface="Calibri"/>
              </a:rPr>
              <a:t>проф</a:t>
            </a:r>
            <a:r>
              <a:rPr sz="1600" spc="20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ль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72559" y="4443221"/>
            <a:ext cx="153733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0" dirty="0">
                <a:latin typeface="Courier New"/>
                <a:cs typeface="Courier New"/>
              </a:rPr>
              <a:t>(</a:t>
            </a:r>
            <a:r>
              <a:rPr sz="1600" spc="10" dirty="0">
                <a:latin typeface="Calibri"/>
                <a:cs typeface="Calibri"/>
              </a:rPr>
              <a:t>география </a:t>
            </a:r>
            <a:r>
              <a:rPr sz="1600" spc="210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3631" y="4691888"/>
            <a:ext cx="3545840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5" dirty="0">
                <a:latin typeface="Calibri"/>
                <a:cs typeface="Calibri"/>
              </a:rPr>
              <a:t>универсальный 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профиль </a:t>
            </a:r>
            <a:r>
              <a:rPr sz="1600" spc="225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(2</a:t>
            </a:r>
            <a:r>
              <a:rPr sz="1600" spc="-10" dirty="0">
                <a:latin typeface="Courier New"/>
                <a:cs typeface="Courier New"/>
              </a:rPr>
              <a:t> </a:t>
            </a:r>
            <a:r>
              <a:rPr sz="1600" spc="15" dirty="0">
                <a:latin typeface="Calibri"/>
                <a:cs typeface="Calibri"/>
              </a:rPr>
              <a:t>учебных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48073" y="4443221"/>
            <a:ext cx="3810000" cy="523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70660">
              <a:lnSpc>
                <a:spcPct val="100000"/>
              </a:lnSpc>
              <a:spcBef>
                <a:spcPts val="130"/>
              </a:spcBef>
            </a:pPr>
            <a:r>
              <a:rPr sz="1600" spc="15" dirty="0">
                <a:latin typeface="Calibri"/>
                <a:cs typeface="Calibri"/>
              </a:rPr>
              <a:t>и </a:t>
            </a:r>
            <a:r>
              <a:rPr sz="1600" spc="22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обществознание 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))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spc="10" dirty="0">
                <a:latin typeface="Calibri"/>
                <a:cs typeface="Calibri"/>
              </a:rPr>
              <a:t>предмета</a:t>
            </a:r>
            <a:r>
              <a:rPr sz="1600" spc="235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</a:t>
            </a:r>
            <a:r>
              <a:rPr sz="1600" spc="-25" dirty="0">
                <a:latin typeface="Courier New"/>
                <a:cs typeface="Courier New"/>
              </a:rPr>
              <a:t> </a:t>
            </a:r>
            <a:r>
              <a:rPr sz="1600" spc="5" dirty="0">
                <a:latin typeface="Calibri"/>
                <a:cs typeface="Calibri"/>
              </a:rPr>
              <a:t>определяет 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ОО</a:t>
            </a:r>
            <a:r>
              <a:rPr sz="1600" spc="15" dirty="0">
                <a:latin typeface="Courier New"/>
                <a:cs typeface="Courier New"/>
              </a:rPr>
              <a:t>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32934" y="4940300"/>
            <a:ext cx="557847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spc="-10" dirty="0">
                <a:latin typeface="Calibri"/>
                <a:cs typeface="Calibri"/>
              </a:rPr>
              <a:t>языка</a:t>
            </a:r>
            <a:r>
              <a:rPr sz="1450" spc="-10" dirty="0">
                <a:latin typeface="Courier New"/>
                <a:cs typeface="Courier New"/>
              </a:rPr>
              <a:t>/</a:t>
            </a:r>
            <a:r>
              <a:rPr sz="1450" spc="-10" dirty="0">
                <a:latin typeface="Calibri"/>
                <a:cs typeface="Calibri"/>
              </a:rPr>
              <a:t>родной</a:t>
            </a:r>
            <a:r>
              <a:rPr sz="1450" spc="535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литературы</a:t>
            </a:r>
            <a:r>
              <a:rPr sz="1450" spc="535" dirty="0">
                <a:latin typeface="Calibri"/>
                <a:cs typeface="Calibri"/>
              </a:rPr>
              <a:t> </a:t>
            </a:r>
            <a:r>
              <a:rPr sz="1600" spc="10" dirty="0">
                <a:latin typeface="Courier New"/>
                <a:cs typeface="Courier New"/>
              </a:rPr>
              <a:t>(</a:t>
            </a:r>
            <a:r>
              <a:rPr sz="1600" spc="10" dirty="0">
                <a:latin typeface="Calibri"/>
                <a:cs typeface="Calibri"/>
              </a:rPr>
              <a:t>математика 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 </a:t>
            </a:r>
            <a:r>
              <a:rPr sz="1600" spc="15" dirty="0">
                <a:latin typeface="Calibri"/>
                <a:cs typeface="Calibri"/>
              </a:rPr>
              <a:t>и 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физика </a:t>
            </a:r>
            <a:r>
              <a:rPr sz="1600" spc="260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3631" y="4940300"/>
            <a:ext cx="4349115" cy="5245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0" dirty="0">
                <a:latin typeface="Calibri"/>
                <a:cs typeface="Calibri"/>
              </a:rPr>
              <a:t>технологический 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профиль 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с</a:t>
            </a:r>
            <a:r>
              <a:rPr sz="1450" spc="535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изучением</a:t>
            </a:r>
            <a:r>
              <a:rPr sz="1450" spc="56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родного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600" spc="10" dirty="0">
                <a:latin typeface="Calibri"/>
                <a:cs typeface="Calibri"/>
              </a:rPr>
              <a:t>технологический 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профиль 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с</a:t>
            </a:r>
            <a:r>
              <a:rPr sz="1450" spc="535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изучением</a:t>
            </a:r>
            <a:r>
              <a:rPr sz="1450" spc="56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родного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32934" y="5190235"/>
            <a:ext cx="603059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532755" algn="l"/>
              </a:tabLst>
            </a:pPr>
            <a:r>
              <a:rPr sz="1450" spc="-5" dirty="0">
                <a:latin typeface="Calibri"/>
                <a:cs typeface="Calibri"/>
              </a:rPr>
              <a:t>я</a:t>
            </a:r>
            <a:r>
              <a:rPr sz="1450" spc="-10" dirty="0">
                <a:latin typeface="Calibri"/>
                <a:cs typeface="Calibri"/>
              </a:rPr>
              <a:t>з</a:t>
            </a:r>
            <a:r>
              <a:rPr sz="1450" dirty="0">
                <a:latin typeface="Calibri"/>
                <a:cs typeface="Calibri"/>
              </a:rPr>
              <a:t>ы</a:t>
            </a:r>
            <a:r>
              <a:rPr sz="1450" spc="-30" dirty="0">
                <a:latin typeface="Calibri"/>
                <a:cs typeface="Calibri"/>
              </a:rPr>
              <a:t>к</a:t>
            </a:r>
            <a:r>
              <a:rPr sz="1450" dirty="0">
                <a:latin typeface="Calibri"/>
                <a:cs typeface="Calibri"/>
              </a:rPr>
              <a:t>а</a:t>
            </a:r>
            <a:r>
              <a:rPr sz="1450" dirty="0">
                <a:latin typeface="Courier New"/>
                <a:cs typeface="Courier New"/>
              </a:rPr>
              <a:t>/</a:t>
            </a:r>
            <a:r>
              <a:rPr sz="1450" dirty="0">
                <a:latin typeface="Calibri"/>
                <a:cs typeface="Calibri"/>
              </a:rPr>
              <a:t>р</a:t>
            </a:r>
            <a:r>
              <a:rPr sz="1450" spc="-35" dirty="0">
                <a:latin typeface="Calibri"/>
                <a:cs typeface="Calibri"/>
              </a:rPr>
              <a:t>о</a:t>
            </a:r>
            <a:r>
              <a:rPr sz="1450" dirty="0">
                <a:latin typeface="Calibri"/>
                <a:cs typeface="Calibri"/>
              </a:rPr>
              <a:t>дной  </a:t>
            </a:r>
            <a:r>
              <a:rPr sz="1450" spc="-125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ли</a:t>
            </a:r>
            <a:r>
              <a:rPr sz="1450" spc="-15" dirty="0">
                <a:latin typeface="Calibri"/>
                <a:cs typeface="Calibri"/>
              </a:rPr>
              <a:t>т</a:t>
            </a:r>
            <a:r>
              <a:rPr sz="1450" dirty="0">
                <a:latin typeface="Calibri"/>
                <a:cs typeface="Calibri"/>
              </a:rPr>
              <a:t>ера</a:t>
            </a:r>
            <a:r>
              <a:rPr sz="1450" spc="5" dirty="0">
                <a:latin typeface="Calibri"/>
                <a:cs typeface="Calibri"/>
              </a:rPr>
              <a:t>т</a:t>
            </a:r>
            <a:r>
              <a:rPr sz="1450" dirty="0">
                <a:latin typeface="Calibri"/>
                <a:cs typeface="Calibri"/>
              </a:rPr>
              <a:t>у</a:t>
            </a:r>
            <a:r>
              <a:rPr sz="1450" spc="5" dirty="0">
                <a:latin typeface="Calibri"/>
                <a:cs typeface="Calibri"/>
              </a:rPr>
              <a:t>ры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0" dirty="0">
                <a:latin typeface="Calibri"/>
                <a:cs typeface="Calibri"/>
              </a:rPr>
              <a:t>ма</a:t>
            </a:r>
            <a:r>
              <a:rPr sz="1600" dirty="0">
                <a:latin typeface="Calibri"/>
                <a:cs typeface="Calibri"/>
              </a:rPr>
              <a:t>те</a:t>
            </a:r>
            <a:r>
              <a:rPr sz="1600" spc="10" dirty="0">
                <a:latin typeface="Calibri"/>
                <a:cs typeface="Calibri"/>
              </a:rPr>
              <a:t>мат</a:t>
            </a:r>
            <a:r>
              <a:rPr sz="1600" spc="20" dirty="0">
                <a:latin typeface="Calibri"/>
                <a:cs typeface="Calibri"/>
              </a:rPr>
              <a:t>и</a:t>
            </a:r>
            <a:r>
              <a:rPr sz="1600" spc="-15" dirty="0">
                <a:latin typeface="Calibri"/>
                <a:cs typeface="Calibri"/>
              </a:rPr>
              <a:t>к</a:t>
            </a:r>
            <a:r>
              <a:rPr sz="1600" spc="15" dirty="0">
                <a:latin typeface="Calibri"/>
                <a:cs typeface="Calibri"/>
              </a:rPr>
              <a:t>а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-125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</a:t>
            </a:r>
            <a:r>
              <a:rPr sz="1600" spc="-10" dirty="0">
                <a:latin typeface="Courier New"/>
                <a:cs typeface="Courier New"/>
              </a:rPr>
              <a:t> </a:t>
            </a:r>
            <a:r>
              <a:rPr sz="1600" spc="1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-110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инф</a:t>
            </a:r>
            <a:r>
              <a:rPr sz="1600" spc="20" dirty="0">
                <a:latin typeface="Calibri"/>
                <a:cs typeface="Calibri"/>
              </a:rPr>
              <a:t>о</a:t>
            </a:r>
            <a:r>
              <a:rPr sz="1600" spc="10" dirty="0">
                <a:latin typeface="Calibri"/>
                <a:cs typeface="Calibri"/>
              </a:rPr>
              <a:t>рм</a:t>
            </a:r>
            <a:r>
              <a:rPr sz="1600" spc="5" dirty="0">
                <a:latin typeface="Calibri"/>
                <a:cs typeface="Calibri"/>
              </a:rPr>
              <a:t>ат</a:t>
            </a:r>
            <a:r>
              <a:rPr sz="1600" spc="20" dirty="0">
                <a:latin typeface="Calibri"/>
                <a:cs typeface="Calibri"/>
              </a:rPr>
              <a:t>и</a:t>
            </a:r>
            <a:r>
              <a:rPr sz="1600" spc="-15" dirty="0">
                <a:latin typeface="Calibri"/>
                <a:cs typeface="Calibri"/>
              </a:rPr>
              <a:t>к</a:t>
            </a:r>
            <a:r>
              <a:rPr sz="1600" spc="15" dirty="0">
                <a:latin typeface="Calibri"/>
                <a:cs typeface="Calibri"/>
              </a:rPr>
              <a:t>а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3631" y="5438647"/>
            <a:ext cx="955738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5" dirty="0">
                <a:latin typeface="Calibri"/>
                <a:cs typeface="Calibri"/>
              </a:rPr>
              <a:t>естественно</a:t>
            </a:r>
            <a:r>
              <a:rPr sz="1600" spc="15" dirty="0">
                <a:latin typeface="Courier New"/>
                <a:cs typeface="Courier New"/>
              </a:rPr>
              <a:t>-</a:t>
            </a:r>
            <a:r>
              <a:rPr sz="1600" spc="15" dirty="0">
                <a:latin typeface="Calibri"/>
                <a:cs typeface="Calibri"/>
              </a:rPr>
              <a:t>научный </a:t>
            </a:r>
            <a:r>
              <a:rPr sz="1600" spc="210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профиль </a:t>
            </a:r>
            <a:r>
              <a:rPr sz="1600" spc="25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с</a:t>
            </a:r>
            <a:r>
              <a:rPr sz="1450" spc="555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изучением</a:t>
            </a:r>
            <a:r>
              <a:rPr sz="1450" spc="58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родного</a:t>
            </a:r>
            <a:r>
              <a:rPr sz="1450" spc="52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языка</a:t>
            </a:r>
            <a:r>
              <a:rPr sz="1450" spc="-10" dirty="0">
                <a:latin typeface="Courier New"/>
                <a:cs typeface="Courier New"/>
              </a:rPr>
              <a:t>/</a:t>
            </a:r>
            <a:r>
              <a:rPr sz="1450" spc="-10" dirty="0">
                <a:latin typeface="Calibri"/>
                <a:cs typeface="Calibri"/>
              </a:rPr>
              <a:t>родной</a:t>
            </a:r>
            <a:r>
              <a:rPr sz="1450" spc="535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литературы</a:t>
            </a:r>
            <a:r>
              <a:rPr sz="1450" spc="550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химия 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</a:t>
            </a:r>
            <a:r>
              <a:rPr sz="1600" spc="5" dirty="0">
                <a:latin typeface="Courier New"/>
                <a:cs typeface="Courier New"/>
              </a:rPr>
              <a:t> </a:t>
            </a:r>
            <a:r>
              <a:rPr sz="1600" spc="15" dirty="0">
                <a:latin typeface="Calibri"/>
                <a:cs typeface="Calibri"/>
              </a:rPr>
              <a:t>и 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биология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3631" y="5687059"/>
            <a:ext cx="958786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0" dirty="0">
                <a:latin typeface="Calibri"/>
                <a:cs typeface="Calibri"/>
              </a:rPr>
              <a:t>социально</a:t>
            </a:r>
            <a:r>
              <a:rPr sz="1600" spc="10" dirty="0">
                <a:latin typeface="Courier New"/>
                <a:cs typeface="Courier New"/>
              </a:rPr>
              <a:t>-</a:t>
            </a:r>
            <a:r>
              <a:rPr sz="1600" spc="10" dirty="0">
                <a:latin typeface="Calibri"/>
                <a:cs typeface="Calibri"/>
              </a:rPr>
              <a:t>экономический </a:t>
            </a:r>
            <a:r>
              <a:rPr sz="1600" spc="265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профиль </a:t>
            </a:r>
            <a:r>
              <a:rPr sz="1600" spc="26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с</a:t>
            </a:r>
            <a:r>
              <a:rPr sz="1450" spc="565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изучением</a:t>
            </a:r>
            <a:r>
              <a:rPr sz="1450" spc="59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родного</a:t>
            </a:r>
            <a:r>
              <a:rPr sz="1450" spc="53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языка</a:t>
            </a:r>
            <a:r>
              <a:rPr sz="1450" spc="-10" dirty="0">
                <a:latin typeface="Courier New"/>
                <a:cs typeface="Courier New"/>
              </a:rPr>
              <a:t>/</a:t>
            </a:r>
            <a:r>
              <a:rPr sz="1450" spc="-10" dirty="0">
                <a:latin typeface="Calibri"/>
                <a:cs typeface="Calibri"/>
              </a:rPr>
              <a:t>родной</a:t>
            </a:r>
            <a:r>
              <a:rPr sz="1450" spc="540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литературы</a:t>
            </a:r>
            <a:r>
              <a:rPr sz="1450" spc="545" dirty="0">
                <a:latin typeface="Calibri"/>
                <a:cs typeface="Calibri"/>
              </a:rPr>
              <a:t> </a:t>
            </a:r>
            <a:r>
              <a:rPr sz="1600" spc="10" dirty="0">
                <a:latin typeface="Courier New"/>
                <a:cs typeface="Courier New"/>
              </a:rPr>
              <a:t>(</a:t>
            </a:r>
            <a:r>
              <a:rPr sz="1600" spc="10" dirty="0">
                <a:latin typeface="Calibri"/>
                <a:cs typeface="Calibri"/>
              </a:rPr>
              <a:t>математика </a:t>
            </a:r>
            <a:r>
              <a:rPr sz="1600" spc="275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</a:t>
            </a:r>
            <a:r>
              <a:rPr sz="1600" spc="10" dirty="0">
                <a:latin typeface="Courier New"/>
                <a:cs typeface="Courier New"/>
              </a:rPr>
              <a:t> </a:t>
            </a:r>
            <a:r>
              <a:rPr sz="1600" spc="15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63936" y="5438647"/>
            <a:ext cx="2018030" cy="5226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))</a:t>
            </a:r>
            <a:endParaRPr sz="1600">
              <a:latin typeface="Courier New"/>
              <a:cs typeface="Courier New"/>
            </a:endParaRPr>
          </a:p>
          <a:p>
            <a:pPr marL="40005">
              <a:lnSpc>
                <a:spcPct val="100000"/>
              </a:lnSpc>
              <a:spcBef>
                <a:spcPts val="35"/>
              </a:spcBef>
            </a:pPr>
            <a:r>
              <a:rPr sz="1600" spc="10" dirty="0">
                <a:latin typeface="Calibri"/>
                <a:cs typeface="Calibri"/>
              </a:rPr>
              <a:t>обществознание </a:t>
            </a:r>
            <a:r>
              <a:rPr sz="1600" spc="225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3631" y="5937300"/>
            <a:ext cx="10888345" cy="5226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0" dirty="0">
                <a:latin typeface="Calibri"/>
                <a:cs typeface="Calibri"/>
              </a:rPr>
              <a:t>гуманитарный </a:t>
            </a:r>
            <a:r>
              <a:rPr sz="1600" spc="275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профиль 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с</a:t>
            </a:r>
            <a:r>
              <a:rPr sz="1450" spc="560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изучением</a:t>
            </a:r>
            <a:r>
              <a:rPr sz="1450" spc="58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родного</a:t>
            </a:r>
            <a:r>
              <a:rPr sz="1450" spc="53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языка</a:t>
            </a:r>
            <a:r>
              <a:rPr sz="1450" spc="-10" dirty="0">
                <a:latin typeface="Courier New"/>
                <a:cs typeface="Courier New"/>
              </a:rPr>
              <a:t>/</a:t>
            </a:r>
            <a:r>
              <a:rPr sz="1450" spc="-10" dirty="0">
                <a:latin typeface="Calibri"/>
                <a:cs typeface="Calibri"/>
              </a:rPr>
              <a:t>родной</a:t>
            </a:r>
            <a:r>
              <a:rPr sz="1450" spc="535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литературы</a:t>
            </a:r>
            <a:r>
              <a:rPr sz="1450" spc="335" dirty="0">
                <a:latin typeface="Calibri"/>
                <a:cs typeface="Calibri"/>
              </a:rPr>
              <a:t> </a:t>
            </a:r>
            <a:r>
              <a:rPr sz="1600" spc="10" dirty="0">
                <a:latin typeface="Courier New"/>
                <a:cs typeface="Courier New"/>
              </a:rPr>
              <a:t>(</a:t>
            </a:r>
            <a:r>
              <a:rPr sz="1600" spc="10" dirty="0">
                <a:latin typeface="Calibri"/>
                <a:cs typeface="Calibri"/>
              </a:rPr>
              <a:t>обществознание </a:t>
            </a:r>
            <a:r>
              <a:rPr sz="1600" spc="250" dirty="0">
                <a:latin typeface="Calibri"/>
                <a:cs typeface="Calibri"/>
              </a:rPr>
              <a:t> </a:t>
            </a:r>
            <a:r>
              <a:rPr sz="1600" spc="20" dirty="0">
                <a:latin typeface="Courier New"/>
                <a:cs typeface="Courier New"/>
              </a:rPr>
              <a:t>(</a:t>
            </a:r>
            <a:r>
              <a:rPr sz="1600" spc="20" dirty="0">
                <a:latin typeface="Calibri"/>
                <a:cs typeface="Calibri"/>
              </a:rPr>
              <a:t>У</a:t>
            </a:r>
            <a:r>
              <a:rPr sz="1600" spc="20" dirty="0">
                <a:latin typeface="Courier New"/>
                <a:cs typeface="Courier New"/>
              </a:rPr>
              <a:t>) </a:t>
            </a:r>
            <a:r>
              <a:rPr sz="1600" spc="15" dirty="0">
                <a:latin typeface="Calibri"/>
                <a:cs typeface="Calibri"/>
              </a:rPr>
              <a:t>и </a:t>
            </a:r>
            <a:r>
              <a:rPr sz="1600" spc="25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литература </a:t>
            </a:r>
            <a:r>
              <a:rPr sz="1600" spc="285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))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600" spc="15" dirty="0">
                <a:latin typeface="Calibri"/>
                <a:cs typeface="Calibri"/>
              </a:rPr>
              <a:t>универсальный </a:t>
            </a:r>
            <a:r>
              <a:rPr sz="1600" spc="265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профиль 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с</a:t>
            </a:r>
            <a:r>
              <a:rPr sz="1450" spc="555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изучением</a:t>
            </a:r>
            <a:r>
              <a:rPr sz="1450" spc="58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родного</a:t>
            </a:r>
            <a:r>
              <a:rPr sz="1450" spc="51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языка</a:t>
            </a:r>
            <a:r>
              <a:rPr sz="1450" spc="-10" dirty="0">
                <a:latin typeface="Courier New"/>
                <a:cs typeface="Courier New"/>
              </a:rPr>
              <a:t>/</a:t>
            </a:r>
            <a:r>
              <a:rPr sz="1450" spc="-10" dirty="0">
                <a:latin typeface="Calibri"/>
                <a:cs typeface="Calibri"/>
              </a:rPr>
              <a:t>родной</a:t>
            </a:r>
            <a:r>
              <a:rPr sz="1450" spc="540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литературы</a:t>
            </a:r>
            <a:r>
              <a:rPr sz="1450" spc="540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(2</a:t>
            </a:r>
            <a:r>
              <a:rPr sz="1600" spc="10" dirty="0">
                <a:latin typeface="Courier New"/>
                <a:cs typeface="Courier New"/>
              </a:rPr>
              <a:t> </a:t>
            </a:r>
            <a:r>
              <a:rPr sz="1600" spc="15" dirty="0">
                <a:latin typeface="Calibri"/>
                <a:cs typeface="Calibri"/>
              </a:rPr>
              <a:t>учебных 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предмета </a:t>
            </a:r>
            <a:r>
              <a:rPr sz="1600" spc="265" dirty="0">
                <a:latin typeface="Calibri"/>
                <a:cs typeface="Calibri"/>
              </a:rPr>
              <a:t> </a:t>
            </a:r>
            <a:r>
              <a:rPr sz="1600" spc="15" dirty="0">
                <a:latin typeface="Courier New"/>
                <a:cs typeface="Courier New"/>
              </a:rPr>
              <a:t>(</a:t>
            </a:r>
            <a:r>
              <a:rPr sz="1600" spc="15" dirty="0">
                <a:latin typeface="Calibri"/>
                <a:cs typeface="Calibri"/>
              </a:rPr>
              <a:t>У</a:t>
            </a:r>
            <a:r>
              <a:rPr sz="1600" spc="15" dirty="0">
                <a:latin typeface="Courier New"/>
                <a:cs typeface="Courier New"/>
              </a:rPr>
              <a:t>)</a:t>
            </a:r>
            <a:r>
              <a:rPr sz="1600" spc="10" dirty="0">
                <a:latin typeface="Courier New"/>
                <a:cs typeface="Courier New"/>
              </a:rPr>
              <a:t> </a:t>
            </a:r>
            <a:r>
              <a:rPr sz="1600" spc="5" dirty="0">
                <a:latin typeface="Calibri"/>
                <a:cs typeface="Calibri"/>
              </a:rPr>
              <a:t>определяет 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ОО</a:t>
            </a:r>
            <a:r>
              <a:rPr sz="1600" spc="15" dirty="0">
                <a:latin typeface="Courier New"/>
                <a:cs typeface="Courier New"/>
              </a:rPr>
              <a:t>)</a:t>
            </a:r>
            <a:endParaRPr sz="1600">
              <a:latin typeface="Courier New"/>
              <a:cs typeface="Courier New"/>
            </a:endParaRPr>
          </a:p>
        </p:txBody>
      </p: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456" y="2840735"/>
            <a:ext cx="204076" cy="24206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831" y="5248655"/>
            <a:ext cx="204076" cy="242062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1836" y="2517648"/>
            <a:ext cx="204076" cy="24206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456" y="2138172"/>
            <a:ext cx="204076" cy="24206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884" y="3168395"/>
            <a:ext cx="204076" cy="24206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644" y="3509771"/>
            <a:ext cx="204076" cy="242061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3547" y="3838955"/>
            <a:ext cx="204076" cy="24206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928" y="4151376"/>
            <a:ext cx="204076" cy="24206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879" y="4535423"/>
            <a:ext cx="204076" cy="24206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2879" y="5542788"/>
            <a:ext cx="204076" cy="242062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185928" y="5864352"/>
            <a:ext cx="217804" cy="511809"/>
            <a:chOff x="185928" y="5864352"/>
            <a:chExt cx="217804" cy="511809"/>
          </a:xfrm>
        </p:grpSpPr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928" y="5864352"/>
              <a:ext cx="204076" cy="24206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9644" y="6134100"/>
              <a:ext cx="204076" cy="242062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8495" y="4888991"/>
            <a:ext cx="204076" cy="242062"/>
          </a:xfrm>
          <a:prstGeom prst="rect">
            <a:avLst/>
          </a:prstGeom>
        </p:spPr>
      </p:pic>
      <p:pic>
        <p:nvPicPr>
          <p:cNvPr id="45" name="Picture 4" descr="https://abinlib.ru/uploads/gpi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44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0" algn="ctr">
              <a:lnSpc>
                <a:spcPts val="2620"/>
              </a:lnSpc>
              <a:spcBef>
                <a:spcPts val="100"/>
              </a:spcBef>
            </a:pPr>
            <a:r>
              <a:rPr sz="2300" dirty="0"/>
              <a:t>Примерный</a:t>
            </a:r>
            <a:r>
              <a:rPr sz="2300" spc="-55" dirty="0"/>
              <a:t> </a:t>
            </a:r>
            <a:r>
              <a:rPr sz="2300" spc="-10" dirty="0"/>
              <a:t>перечень</a:t>
            </a:r>
            <a:r>
              <a:rPr sz="2300" spc="-30" dirty="0"/>
              <a:t> </a:t>
            </a:r>
            <a:r>
              <a:rPr sz="2300" dirty="0"/>
              <a:t>профильных</a:t>
            </a:r>
            <a:r>
              <a:rPr sz="2300" spc="-35" dirty="0"/>
              <a:t> </a:t>
            </a:r>
            <a:r>
              <a:rPr sz="2300" spc="-15" dirty="0"/>
              <a:t>направленностей</a:t>
            </a:r>
            <a:endParaRPr sz="2300"/>
          </a:p>
          <a:p>
            <a:pPr marL="965200" algn="ctr">
              <a:lnSpc>
                <a:spcPts val="2620"/>
              </a:lnSpc>
            </a:pPr>
            <a:r>
              <a:rPr sz="2300" dirty="0"/>
              <a:t>для</a:t>
            </a:r>
            <a:r>
              <a:rPr sz="2300" spc="-15" dirty="0"/>
              <a:t> </a:t>
            </a:r>
            <a:r>
              <a:rPr sz="2300" spc="-5" dirty="0"/>
              <a:t>организации</a:t>
            </a:r>
            <a:r>
              <a:rPr sz="2300" spc="-45" dirty="0"/>
              <a:t> </a:t>
            </a:r>
            <a:r>
              <a:rPr sz="2300" spc="-5" dirty="0"/>
              <a:t>профильного</a:t>
            </a:r>
            <a:r>
              <a:rPr sz="2300" spc="-15" dirty="0"/>
              <a:t> </a:t>
            </a:r>
            <a:r>
              <a:rPr sz="2300" spc="-10" dirty="0"/>
              <a:t>обучения</a:t>
            </a:r>
            <a:r>
              <a:rPr sz="2300" dirty="0"/>
              <a:t> в</a:t>
            </a:r>
            <a:r>
              <a:rPr sz="2300" spc="-10" dirty="0"/>
              <a:t> </a:t>
            </a:r>
            <a:r>
              <a:rPr sz="2300" spc="-5" dirty="0"/>
              <a:t>2023-2024</a:t>
            </a:r>
            <a:r>
              <a:rPr sz="2300" spc="-55" dirty="0"/>
              <a:t> </a:t>
            </a:r>
            <a:r>
              <a:rPr sz="2300" spc="-15" dirty="0"/>
              <a:t>учебном</a:t>
            </a:r>
            <a:r>
              <a:rPr sz="2300" spc="15" dirty="0"/>
              <a:t> </a:t>
            </a:r>
            <a:r>
              <a:rPr sz="2300" spc="-15" dirty="0"/>
              <a:t>году</a:t>
            </a:r>
            <a:endParaRPr sz="2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251" y="1272238"/>
            <a:ext cx="3228235" cy="500785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01792" y="1388490"/>
            <a:ext cx="655193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909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Дополнения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Примерный </a:t>
            </a:r>
            <a:r>
              <a:rPr sz="1800" b="1" spc="-10" dirty="0">
                <a:latin typeface="Arial"/>
                <a:cs typeface="Arial"/>
              </a:rPr>
              <a:t>перечень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внесены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части </a:t>
            </a:r>
            <a:r>
              <a:rPr sz="1800" b="1" spc="-5" dirty="0">
                <a:latin typeface="Arial"/>
                <a:cs typeface="Arial"/>
              </a:rPr>
              <a:t> определения</a:t>
            </a:r>
            <a:r>
              <a:rPr sz="1800" b="1" spc="-10" dirty="0">
                <a:latin typeface="Arial"/>
                <a:cs typeface="Arial"/>
              </a:rPr>
              <a:t> направленностей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обучения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 </a:t>
            </a:r>
            <a:r>
              <a:rPr sz="1800" b="1" spc="-10" dirty="0">
                <a:latin typeface="Arial"/>
                <a:cs typeface="Arial"/>
              </a:rPr>
              <a:t>профилях,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предусмотренных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ФГОС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СОО.</a:t>
            </a:r>
            <a:endParaRPr sz="1800">
              <a:latin typeface="Arial"/>
              <a:cs typeface="Arial"/>
            </a:endParaRPr>
          </a:p>
          <a:p>
            <a:pPr marL="12700" marR="145097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Для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сохранения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списка </a:t>
            </a:r>
            <a:r>
              <a:rPr sz="1800" b="1" spc="-10" dirty="0">
                <a:latin typeface="Arial"/>
                <a:cs typeface="Arial"/>
              </a:rPr>
              <a:t>учебных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предметов,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предлагаемых</a:t>
            </a:r>
            <a:r>
              <a:rPr sz="1800" b="1" dirty="0">
                <a:latin typeface="Arial"/>
                <a:cs typeface="Arial"/>
              </a:rPr>
              <a:t> на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выбор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для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изучения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на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углубленном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уровне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классах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психолого-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педагогической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направленности,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обучение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этой 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направленности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будет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проводиться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рамках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различных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профилей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образовательных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программ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среднего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общего 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образования.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 marL="12700" marR="722630" algn="just">
              <a:lnSpc>
                <a:spcPct val="100000"/>
              </a:lnSpc>
            </a:pP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Письмо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министерства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образования,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науки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2000" b="1" i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молодежной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политики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Краснодарского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края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14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марта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2023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 г.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47-01-13-4283/23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Picture 4" descr="https://abinlib.ru/uploads/g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46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687445" marR="5080" indent="-2452370">
              <a:lnSpc>
                <a:spcPts val="2700"/>
              </a:lnSpc>
              <a:spcBef>
                <a:spcPts val="434"/>
              </a:spcBef>
            </a:pPr>
            <a:r>
              <a:rPr spc="-10" dirty="0"/>
              <a:t>Организация</a:t>
            </a:r>
            <a:r>
              <a:rPr spc="15" dirty="0"/>
              <a:t> </a:t>
            </a:r>
            <a:r>
              <a:rPr spc="-15" dirty="0"/>
              <a:t>изучения</a:t>
            </a:r>
            <a:r>
              <a:rPr spc="50" dirty="0"/>
              <a:t> </a:t>
            </a:r>
            <a:r>
              <a:rPr spc="-15" dirty="0"/>
              <a:t>вопросов</a:t>
            </a:r>
            <a:r>
              <a:rPr spc="40" dirty="0"/>
              <a:t> </a:t>
            </a:r>
            <a:r>
              <a:rPr spc="-10" dirty="0"/>
              <a:t>начальной</a:t>
            </a:r>
            <a:r>
              <a:rPr spc="5" dirty="0"/>
              <a:t> </a:t>
            </a:r>
            <a:r>
              <a:rPr spc="-10" dirty="0"/>
              <a:t>военной</a:t>
            </a:r>
            <a:r>
              <a:rPr spc="15" dirty="0"/>
              <a:t> </a:t>
            </a:r>
            <a:r>
              <a:rPr spc="-25" dirty="0"/>
              <a:t>подготовки </a:t>
            </a:r>
            <a:r>
              <a:rPr spc="-680" dirty="0"/>
              <a:t> </a:t>
            </a:r>
            <a:r>
              <a:rPr spc="-5" dirty="0"/>
              <a:t>в</a:t>
            </a:r>
            <a:r>
              <a:rPr dirty="0"/>
              <a:t> </a:t>
            </a:r>
            <a:r>
              <a:rPr spc="-15" dirty="0"/>
              <a:t>образовательных</a:t>
            </a:r>
            <a:r>
              <a:rPr spc="50" dirty="0"/>
              <a:t> </a:t>
            </a:r>
            <a:r>
              <a:rPr spc="-10" dirty="0"/>
              <a:t>организациях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16757" y="1037971"/>
            <a:ext cx="6144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«ОСНОВЫ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БЕЗОПАСНОСТИ</a:t>
            </a:r>
            <a:r>
              <a:rPr sz="1800" b="1" i="1" spc="4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ЖИЗНЕДЕЯТЕЛЬНОСТИ»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7438" y="1362455"/>
            <a:ext cx="11317605" cy="4589145"/>
            <a:chOff x="507438" y="1362455"/>
            <a:chExt cx="11317605" cy="45891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438" y="1399166"/>
              <a:ext cx="3031343" cy="45153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988" y="1557527"/>
              <a:ext cx="2516124" cy="4000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2928" y="1399166"/>
              <a:ext cx="3101515" cy="45153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1512" y="1557527"/>
              <a:ext cx="2586228" cy="4000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15755" y="1362455"/>
              <a:ext cx="3108959" cy="45887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10828" y="1557527"/>
              <a:ext cx="2520696" cy="40005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61568" y="5780023"/>
            <a:ext cx="3493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"/>
                <a:cs typeface="Arial"/>
              </a:rPr>
              <a:t>Основное</a:t>
            </a:r>
            <a:r>
              <a:rPr sz="1800" b="1" i="1" spc="-55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общее</a:t>
            </a:r>
            <a:r>
              <a:rPr sz="1800" b="1" i="1" spc="-2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образование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62953" y="5780023"/>
            <a:ext cx="33350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"/>
                <a:cs typeface="Arial"/>
              </a:rPr>
              <a:t>Среднее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общее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образование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10711" y="2351532"/>
            <a:ext cx="2429256" cy="2429256"/>
          </a:xfrm>
          <a:prstGeom prst="rect">
            <a:avLst/>
          </a:prstGeom>
        </p:spPr>
      </p:pic>
      <p:pic>
        <p:nvPicPr>
          <p:cNvPr id="14" name="Picture 4" descr="https://abinlib.ru/uploads/gp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24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2860"/>
            <a:ext cx="12192000" cy="683514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0" y="1142984"/>
            <a:ext cx="8429684" cy="29809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3110" marR="745490" algn="ctr">
              <a:lnSpc>
                <a:spcPct val="100000"/>
              </a:lnSpc>
              <a:spcBef>
                <a:spcPts val="105"/>
              </a:spcBef>
            </a:pPr>
            <a:r>
              <a:rPr sz="3200" smtClean="0">
                <a:solidFill>
                  <a:schemeClr val="tx2"/>
                </a:solidFill>
              </a:rPr>
              <a:t>Орга</a:t>
            </a:r>
            <a:r>
              <a:rPr sz="3200" spc="-10" smtClean="0">
                <a:solidFill>
                  <a:schemeClr val="tx2"/>
                </a:solidFill>
              </a:rPr>
              <a:t>н</a:t>
            </a:r>
            <a:r>
              <a:rPr sz="3200" smtClean="0">
                <a:solidFill>
                  <a:schemeClr val="tx2"/>
                </a:solidFill>
              </a:rPr>
              <a:t>и</a:t>
            </a:r>
            <a:r>
              <a:rPr sz="3200" spc="-35" smtClean="0">
                <a:solidFill>
                  <a:schemeClr val="tx2"/>
                </a:solidFill>
              </a:rPr>
              <a:t>з</a:t>
            </a:r>
            <a:r>
              <a:rPr sz="3200" spc="-5" smtClean="0">
                <a:solidFill>
                  <a:schemeClr val="tx2"/>
                </a:solidFill>
              </a:rPr>
              <a:t>ац</a:t>
            </a:r>
            <a:r>
              <a:rPr sz="3200" spc="-15" smtClean="0">
                <a:solidFill>
                  <a:schemeClr val="tx2"/>
                </a:solidFill>
              </a:rPr>
              <a:t>ио</a:t>
            </a:r>
            <a:r>
              <a:rPr sz="3200" smtClean="0">
                <a:solidFill>
                  <a:schemeClr val="tx2"/>
                </a:solidFill>
              </a:rPr>
              <a:t>нное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sz="3200" smtClean="0">
                <a:solidFill>
                  <a:schemeClr val="tx2"/>
                </a:solidFill>
              </a:rPr>
              <a:t>и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sz="3200" spc="-20" smtClean="0">
                <a:solidFill>
                  <a:schemeClr val="tx2"/>
                </a:solidFill>
              </a:rPr>
              <a:t>методическое</a:t>
            </a:r>
            <a:endParaRPr sz="3200">
              <a:solidFill>
                <a:schemeClr val="tx2"/>
              </a:solidFill>
            </a:endParaRPr>
          </a:p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chemeClr val="tx2"/>
                </a:solidFill>
              </a:rPr>
              <a:t>сопровождение</a:t>
            </a:r>
            <a:r>
              <a:rPr sz="3200" spc="-65" dirty="0">
                <a:solidFill>
                  <a:schemeClr val="tx2"/>
                </a:solidFill>
              </a:rPr>
              <a:t> </a:t>
            </a:r>
            <a:r>
              <a:rPr sz="3200" spc="-20" dirty="0">
                <a:solidFill>
                  <a:schemeClr val="tx2"/>
                </a:solidFill>
              </a:rPr>
              <a:t>работ</a:t>
            </a:r>
            <a:r>
              <a:rPr sz="3200" spc="-60" dirty="0">
                <a:solidFill>
                  <a:schemeClr val="tx2"/>
                </a:solidFill>
              </a:rPr>
              <a:t> </a:t>
            </a:r>
            <a:r>
              <a:rPr sz="3200" dirty="0">
                <a:solidFill>
                  <a:schemeClr val="tx2"/>
                </a:solidFill>
              </a:rPr>
              <a:t>по </a:t>
            </a:r>
            <a:r>
              <a:rPr sz="3200" spc="-869" dirty="0">
                <a:solidFill>
                  <a:schemeClr val="tx2"/>
                </a:solidFill>
              </a:rPr>
              <a:t> </a:t>
            </a:r>
            <a:r>
              <a:rPr sz="3200" spc="-10" dirty="0">
                <a:solidFill>
                  <a:schemeClr val="tx2"/>
                </a:solidFill>
              </a:rPr>
              <a:t>введению </a:t>
            </a:r>
            <a:r>
              <a:rPr sz="3200" spc="-10">
                <a:solidFill>
                  <a:schemeClr val="tx2"/>
                </a:solidFill>
              </a:rPr>
              <a:t>обновленных </a:t>
            </a:r>
            <a:r>
              <a:rPr sz="3200" spc="-5">
                <a:solidFill>
                  <a:schemeClr val="tx2"/>
                </a:solidFill>
              </a:rPr>
              <a:t> </a:t>
            </a:r>
            <a:r>
              <a:rPr sz="3200" spc="-10" smtClean="0">
                <a:solidFill>
                  <a:schemeClr val="tx2"/>
                </a:solidFill>
              </a:rPr>
              <a:t>федеральных</a:t>
            </a:r>
            <a:r>
              <a:rPr lang="ru-RU" sz="3200" spc="-10" dirty="0" smtClean="0">
                <a:solidFill>
                  <a:schemeClr val="tx2"/>
                </a:solidFill>
              </a:rPr>
              <a:t> </a:t>
            </a:r>
            <a:r>
              <a:rPr lang="ru-RU" sz="3200" spc="-20" dirty="0" smtClean="0">
                <a:solidFill>
                  <a:schemeClr val="tx2"/>
                </a:solidFill>
              </a:rPr>
              <a:t>государственных</a:t>
            </a: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spc="-10" dirty="0" smtClean="0">
                <a:solidFill>
                  <a:schemeClr val="tx2"/>
                </a:solidFill>
              </a:rPr>
              <a:t>образовательных</a:t>
            </a:r>
            <a:r>
              <a:rPr lang="ru-RU" sz="3200" spc="-85" dirty="0" smtClean="0">
                <a:solidFill>
                  <a:schemeClr val="tx2"/>
                </a:solidFill>
              </a:rPr>
              <a:t> </a:t>
            </a:r>
            <a:r>
              <a:rPr lang="ru-RU" sz="3200" spc="-10" dirty="0" smtClean="0">
                <a:solidFill>
                  <a:schemeClr val="tx2"/>
                </a:solidFill>
              </a:rPr>
              <a:t>стандартов</a:t>
            </a: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endParaRPr sz="3200">
              <a:solidFill>
                <a:schemeClr val="tx2"/>
              </a:solidFill>
            </a:endParaRPr>
          </a:p>
        </p:txBody>
      </p:sp>
      <p:pic>
        <p:nvPicPr>
          <p:cNvPr id="1026" name="Picture 2" descr="https://782329.selcdn.ru/leonardo/uploadsForSiteId/201552/content/81ab4757-7277-46c4-92d0-207adb25071c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584" t="24312" r="17698" b="18683"/>
          <a:stretch>
            <a:fillRect/>
          </a:stretch>
        </p:blipFill>
        <p:spPr bwMode="auto">
          <a:xfrm>
            <a:off x="9382148" y="4286256"/>
            <a:ext cx="250033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687445" marR="5080" indent="-2452370">
              <a:lnSpc>
                <a:spcPts val="2700"/>
              </a:lnSpc>
              <a:spcBef>
                <a:spcPts val="434"/>
              </a:spcBef>
            </a:pPr>
            <a:r>
              <a:rPr spc="-10" dirty="0"/>
              <a:t>Организация</a:t>
            </a:r>
            <a:r>
              <a:rPr spc="15" dirty="0"/>
              <a:t> </a:t>
            </a:r>
            <a:r>
              <a:rPr spc="-15" dirty="0"/>
              <a:t>изучения</a:t>
            </a:r>
            <a:r>
              <a:rPr spc="50" dirty="0"/>
              <a:t> </a:t>
            </a:r>
            <a:r>
              <a:rPr spc="-15" dirty="0"/>
              <a:t>вопросов</a:t>
            </a:r>
            <a:r>
              <a:rPr spc="40" dirty="0"/>
              <a:t> </a:t>
            </a:r>
            <a:r>
              <a:rPr spc="-10" dirty="0"/>
              <a:t>начальной</a:t>
            </a:r>
            <a:r>
              <a:rPr spc="5" dirty="0"/>
              <a:t> </a:t>
            </a:r>
            <a:r>
              <a:rPr spc="-10" dirty="0"/>
              <a:t>военной</a:t>
            </a:r>
            <a:r>
              <a:rPr spc="15" dirty="0"/>
              <a:t> </a:t>
            </a:r>
            <a:r>
              <a:rPr spc="-25" dirty="0"/>
              <a:t>подготовки </a:t>
            </a:r>
            <a:r>
              <a:rPr spc="-680" dirty="0"/>
              <a:t> </a:t>
            </a:r>
            <a:r>
              <a:rPr spc="-5" dirty="0"/>
              <a:t>в</a:t>
            </a:r>
            <a:r>
              <a:rPr dirty="0"/>
              <a:t> </a:t>
            </a:r>
            <a:r>
              <a:rPr spc="-15" dirty="0"/>
              <a:t>образовательных</a:t>
            </a:r>
            <a:r>
              <a:rPr spc="50" dirty="0"/>
              <a:t> </a:t>
            </a:r>
            <a:r>
              <a:rPr spc="-10" dirty="0"/>
              <a:t>организациях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0575" y="1037971"/>
            <a:ext cx="11053445" cy="4690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8755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«ОСНОВЫ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БЕЗОПАСНОСТИ</a:t>
            </a:r>
            <a:r>
              <a:rPr sz="1800" b="1" i="1" spc="3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ЖИЗНЕДЕЯТЕЛЬНОСТИ»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</a:pPr>
            <a:r>
              <a:rPr sz="1800" b="1" i="1" dirty="0">
                <a:latin typeface="Arial"/>
                <a:cs typeface="Arial"/>
              </a:rPr>
              <a:t>Основное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общее </a:t>
            </a:r>
            <a:r>
              <a:rPr sz="1800" b="1" i="1" spc="-5" dirty="0">
                <a:latin typeface="Arial"/>
                <a:cs typeface="Arial"/>
              </a:rPr>
              <a:t>образование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latin typeface="Arial"/>
                <a:cs typeface="Arial"/>
              </a:rPr>
              <a:t>Содержание </a:t>
            </a:r>
            <a:r>
              <a:rPr sz="1800" b="1" i="1" spc="-10" dirty="0">
                <a:latin typeface="Arial"/>
                <a:cs typeface="Arial"/>
              </a:rPr>
              <a:t>учебного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предмета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«Основы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безопасности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жизнедеятельности»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438265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Модуль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135" dirty="0">
                <a:latin typeface="Microsoft Sans Serif"/>
                <a:cs typeface="Microsoft Sans Serif"/>
              </a:rPr>
              <a:t>№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«Культура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безопасности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жизнедеятельности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	</a:t>
            </a:r>
            <a:r>
              <a:rPr sz="1800" spc="-15" dirty="0">
                <a:latin typeface="Microsoft Sans Serif"/>
                <a:cs typeface="Microsoft Sans Serif"/>
              </a:rPr>
              <a:t>современном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обществе»</a:t>
            </a:r>
            <a:endParaRPr sz="1800">
              <a:latin typeface="Microsoft Sans Serif"/>
              <a:cs typeface="Microsoft Sans Serif"/>
            </a:endParaRPr>
          </a:p>
          <a:p>
            <a:pPr marL="12700" marR="6365875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Microsoft Sans Serif"/>
                <a:cs typeface="Microsoft Sans Serif"/>
              </a:rPr>
              <a:t>Модуль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130" dirty="0">
                <a:latin typeface="Microsoft Sans Serif"/>
                <a:cs typeface="Microsoft Sans Serif"/>
              </a:rPr>
              <a:t>№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2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«Безопасность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быту» 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Модуль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130" dirty="0">
                <a:latin typeface="Microsoft Sans Serif"/>
                <a:cs typeface="Microsoft Sans Serif"/>
              </a:rPr>
              <a:t>№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3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«Безопасность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транспорте»</a:t>
            </a:r>
            <a:endParaRPr sz="1800">
              <a:latin typeface="Microsoft Sans Serif"/>
              <a:cs typeface="Microsoft Sans Serif"/>
            </a:endParaRPr>
          </a:p>
          <a:p>
            <a:pPr marL="12700" marR="5328285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Модуль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130" dirty="0">
                <a:latin typeface="Microsoft Sans Serif"/>
                <a:cs typeface="Microsoft Sans Serif"/>
              </a:rPr>
              <a:t>№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4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«Безопасность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общественных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местах»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Модуль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130" dirty="0">
                <a:latin typeface="Microsoft Sans Serif"/>
                <a:cs typeface="Microsoft Sans Serif"/>
              </a:rPr>
              <a:t>№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5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«Безопасность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природной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среде»</a:t>
            </a:r>
            <a:endParaRPr sz="1800">
              <a:latin typeface="Microsoft Sans Serif"/>
              <a:cs typeface="Microsoft Sans Serif"/>
            </a:endParaRPr>
          </a:p>
          <a:p>
            <a:pPr marL="12700" marR="3044190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Модуль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130" dirty="0">
                <a:latin typeface="Microsoft Sans Serif"/>
                <a:cs typeface="Microsoft Sans Serif"/>
              </a:rPr>
              <a:t>№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6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«Здоровье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как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его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сохранить.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Основы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медицинских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знаний»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Модуль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130" dirty="0">
                <a:latin typeface="Microsoft Sans Serif"/>
                <a:cs typeface="Microsoft Sans Serif"/>
              </a:rPr>
              <a:t>№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7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«Безопасность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социуме»</a:t>
            </a:r>
            <a:endParaRPr sz="1800">
              <a:latin typeface="Microsoft Sans Serif"/>
              <a:cs typeface="Microsoft Sans Serif"/>
            </a:endParaRPr>
          </a:p>
          <a:p>
            <a:pPr marL="12700" marR="3704590">
              <a:lnSpc>
                <a:spcPct val="100000"/>
              </a:lnSpc>
              <a:tabLst>
                <a:tab pos="5970270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Модуль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130" dirty="0">
                <a:latin typeface="Microsoft Sans Serif"/>
                <a:cs typeface="Microsoft Sans Serif"/>
              </a:rPr>
              <a:t>№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8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«Безопасность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информационном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пространстве»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М</a:t>
            </a:r>
            <a:r>
              <a:rPr sz="1800" spc="-45" dirty="0">
                <a:latin typeface="Microsoft Sans Serif"/>
                <a:cs typeface="Microsoft Sans Serif"/>
              </a:rPr>
              <a:t>о</a:t>
            </a:r>
            <a:r>
              <a:rPr sz="1800" dirty="0">
                <a:latin typeface="Microsoft Sans Serif"/>
                <a:cs typeface="Microsoft Sans Serif"/>
              </a:rPr>
              <a:t>д</a:t>
            </a:r>
            <a:r>
              <a:rPr sz="1800" spc="-60" dirty="0">
                <a:latin typeface="Microsoft Sans Serif"/>
                <a:cs typeface="Microsoft Sans Serif"/>
              </a:rPr>
              <a:t>у</a:t>
            </a:r>
            <a:r>
              <a:rPr sz="1800" spc="20" dirty="0">
                <a:latin typeface="Microsoft Sans Serif"/>
                <a:cs typeface="Microsoft Sans Serif"/>
              </a:rPr>
              <a:t>л</a:t>
            </a:r>
            <a:r>
              <a:rPr sz="1800" spc="-5" dirty="0">
                <a:latin typeface="Microsoft Sans Serif"/>
                <a:cs typeface="Microsoft Sans Serif"/>
              </a:rPr>
              <a:t>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130" dirty="0">
                <a:latin typeface="Microsoft Sans Serif"/>
                <a:cs typeface="Microsoft Sans Serif"/>
              </a:rPr>
              <a:t>№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9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«</a:t>
            </a:r>
            <a:r>
              <a:rPr sz="1800" spc="-5" dirty="0">
                <a:latin typeface="Microsoft Sans Serif"/>
                <a:cs typeface="Microsoft Sans Serif"/>
              </a:rPr>
              <a:t>Основ</a:t>
            </a:r>
            <a:r>
              <a:rPr sz="1800" dirty="0">
                <a:latin typeface="Microsoft Sans Serif"/>
                <a:cs typeface="Microsoft Sans Serif"/>
              </a:rPr>
              <a:t>ы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</a:t>
            </a:r>
            <a:r>
              <a:rPr sz="1800" spc="-25" dirty="0">
                <a:latin typeface="Microsoft Sans Serif"/>
                <a:cs typeface="Microsoft Sans Serif"/>
              </a:rPr>
              <a:t>р</a:t>
            </a:r>
            <a:r>
              <a:rPr sz="1800" spc="-45" dirty="0">
                <a:latin typeface="Microsoft Sans Serif"/>
                <a:cs typeface="Microsoft Sans Serif"/>
              </a:rPr>
              <a:t>о</a:t>
            </a:r>
            <a:r>
              <a:rPr sz="1800" spc="-5" dirty="0">
                <a:latin typeface="Microsoft Sans Serif"/>
                <a:cs typeface="Microsoft Sans Serif"/>
              </a:rPr>
              <a:t>ти</a:t>
            </a:r>
            <a:r>
              <a:rPr sz="1800" spc="-25" dirty="0">
                <a:latin typeface="Microsoft Sans Serif"/>
                <a:cs typeface="Microsoft Sans Serif"/>
              </a:rPr>
              <a:t>в</a:t>
            </a:r>
            <a:r>
              <a:rPr sz="1800" spc="-45" dirty="0">
                <a:latin typeface="Microsoft Sans Serif"/>
                <a:cs typeface="Microsoft Sans Serif"/>
              </a:rPr>
              <a:t>о</a:t>
            </a:r>
            <a:r>
              <a:rPr sz="1800" dirty="0">
                <a:latin typeface="Microsoft Sans Serif"/>
                <a:cs typeface="Microsoft Sans Serif"/>
              </a:rPr>
              <a:t>д</a:t>
            </a:r>
            <a:r>
              <a:rPr sz="1800" spc="-10" dirty="0">
                <a:latin typeface="Microsoft Sans Serif"/>
                <a:cs typeface="Microsoft Sans Serif"/>
              </a:rPr>
              <a:t>ейств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5" dirty="0">
                <a:latin typeface="Microsoft Sans Serif"/>
                <a:cs typeface="Microsoft Sans Serif"/>
              </a:rPr>
              <a:t>я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э</a:t>
            </a:r>
            <a:r>
              <a:rPr sz="1800" spc="-90" dirty="0">
                <a:latin typeface="Microsoft Sans Serif"/>
                <a:cs typeface="Microsoft Sans Serif"/>
              </a:rPr>
              <a:t>к</a:t>
            </a:r>
            <a:r>
              <a:rPr sz="1800" dirty="0">
                <a:latin typeface="Microsoft Sans Serif"/>
                <a:cs typeface="Microsoft Sans Serif"/>
              </a:rPr>
              <a:t>стр</a:t>
            </a:r>
            <a:r>
              <a:rPr sz="1800" spc="-10" dirty="0">
                <a:latin typeface="Microsoft Sans Serif"/>
                <a:cs typeface="Microsoft Sans Serif"/>
              </a:rPr>
              <a:t>е</a:t>
            </a:r>
            <a:r>
              <a:rPr sz="1800" spc="-45" dirty="0">
                <a:latin typeface="Microsoft Sans Serif"/>
                <a:cs typeface="Microsoft Sans Serif"/>
              </a:rPr>
              <a:t>миз</a:t>
            </a:r>
            <a:r>
              <a:rPr sz="1800" spc="-30" dirty="0">
                <a:latin typeface="Microsoft Sans Serif"/>
                <a:cs typeface="Microsoft Sans Serif"/>
              </a:rPr>
              <a:t>м</a:t>
            </a:r>
            <a:r>
              <a:rPr sz="1800" dirty="0">
                <a:latin typeface="Microsoft Sans Serif"/>
                <a:cs typeface="Microsoft Sans Serif"/>
              </a:rPr>
              <a:t>у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т</a:t>
            </a:r>
            <a:r>
              <a:rPr sz="1800" spc="-5" dirty="0">
                <a:latin typeface="Microsoft Sans Serif"/>
                <a:cs typeface="Microsoft Sans Serif"/>
              </a:rPr>
              <a:t>е</a:t>
            </a:r>
            <a:r>
              <a:rPr sz="1800" spc="-10" dirty="0">
                <a:latin typeface="Microsoft Sans Serif"/>
                <a:cs typeface="Microsoft Sans Serif"/>
              </a:rPr>
              <a:t>р</a:t>
            </a:r>
            <a:r>
              <a:rPr sz="1800" spc="-5" dirty="0">
                <a:latin typeface="Microsoft Sans Serif"/>
                <a:cs typeface="Microsoft Sans Serif"/>
              </a:rPr>
              <a:t>р</a:t>
            </a:r>
            <a:r>
              <a:rPr sz="1800" spc="-10" dirty="0">
                <a:latin typeface="Microsoft Sans Serif"/>
                <a:cs typeface="Microsoft Sans Serif"/>
              </a:rPr>
              <a:t>о</a:t>
            </a:r>
            <a:r>
              <a:rPr sz="1800" spc="-35" dirty="0">
                <a:latin typeface="Microsoft Sans Serif"/>
                <a:cs typeface="Microsoft Sans Serif"/>
              </a:rPr>
              <a:t>риз</a:t>
            </a:r>
            <a:r>
              <a:rPr sz="1800" spc="-25" dirty="0">
                <a:latin typeface="Microsoft Sans Serif"/>
                <a:cs typeface="Microsoft Sans Serif"/>
              </a:rPr>
              <a:t>м</a:t>
            </a:r>
            <a:r>
              <a:rPr sz="1800" dirty="0">
                <a:latin typeface="Microsoft Sans Serif"/>
                <a:cs typeface="Microsoft Sans Serif"/>
              </a:rPr>
              <a:t>у»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5935345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Модуль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135" dirty="0">
                <a:latin typeface="Microsoft Sans Serif"/>
                <a:cs typeface="Microsoft Sans Serif"/>
              </a:rPr>
              <a:t>№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10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«Взаимодействие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личности,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общества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	</a:t>
            </a:r>
            <a:r>
              <a:rPr sz="1800" spc="-20" dirty="0">
                <a:latin typeface="Microsoft Sans Serif"/>
                <a:cs typeface="Microsoft Sans Serif"/>
              </a:rPr>
              <a:t>государства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обеспечении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безопасности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жизни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здоровья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населения»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Picture 4" descr="https://abinlib.ru/uploads/g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46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687445" marR="5080" indent="-2452370">
              <a:lnSpc>
                <a:spcPts val="2700"/>
              </a:lnSpc>
              <a:spcBef>
                <a:spcPts val="434"/>
              </a:spcBef>
            </a:pPr>
            <a:r>
              <a:rPr spc="-10" dirty="0"/>
              <a:t>Организация</a:t>
            </a:r>
            <a:r>
              <a:rPr spc="15" dirty="0"/>
              <a:t> </a:t>
            </a:r>
            <a:r>
              <a:rPr spc="-15" dirty="0"/>
              <a:t>изучения</a:t>
            </a:r>
            <a:r>
              <a:rPr spc="50" dirty="0"/>
              <a:t> </a:t>
            </a:r>
            <a:r>
              <a:rPr spc="-15" dirty="0"/>
              <a:t>вопросов</a:t>
            </a:r>
            <a:r>
              <a:rPr spc="40" dirty="0"/>
              <a:t> </a:t>
            </a:r>
            <a:r>
              <a:rPr spc="-10" dirty="0"/>
              <a:t>начальной</a:t>
            </a:r>
            <a:r>
              <a:rPr spc="5" dirty="0"/>
              <a:t> </a:t>
            </a:r>
            <a:r>
              <a:rPr spc="-10" dirty="0"/>
              <a:t>военной</a:t>
            </a:r>
            <a:r>
              <a:rPr spc="15" dirty="0"/>
              <a:t> </a:t>
            </a:r>
            <a:r>
              <a:rPr spc="-25" dirty="0"/>
              <a:t>подготовки </a:t>
            </a:r>
            <a:r>
              <a:rPr spc="-680" dirty="0"/>
              <a:t> </a:t>
            </a:r>
            <a:r>
              <a:rPr spc="-5" dirty="0"/>
              <a:t>в</a:t>
            </a:r>
            <a:r>
              <a:rPr dirty="0"/>
              <a:t> </a:t>
            </a:r>
            <a:r>
              <a:rPr spc="-15" dirty="0"/>
              <a:t>образовательных</a:t>
            </a:r>
            <a:r>
              <a:rPr spc="50" dirty="0"/>
              <a:t> </a:t>
            </a:r>
            <a:r>
              <a:rPr spc="-10" dirty="0"/>
              <a:t>организациях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3585" y="898653"/>
            <a:ext cx="8717280" cy="848309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2585720">
              <a:lnSpc>
                <a:spcPct val="100000"/>
              </a:lnSpc>
              <a:spcBef>
                <a:spcPts val="1195"/>
              </a:spcBef>
            </a:pPr>
            <a:r>
              <a:rPr sz="1800" b="1" i="1" spc="-5" dirty="0">
                <a:latin typeface="Arial"/>
                <a:cs typeface="Arial"/>
              </a:rPr>
              <a:t>«ОСНОВЫ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БЕЗОПАСНОСТИ</a:t>
            </a:r>
            <a:r>
              <a:rPr sz="1800" b="1" i="1" spc="4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ЖИЗНЕДЕЯТЕЛЬНОСТИ»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b="1" i="1" dirty="0">
                <a:latin typeface="Arial"/>
                <a:cs typeface="Arial"/>
              </a:rPr>
              <a:t>Среднее</a:t>
            </a:r>
            <a:r>
              <a:rPr sz="1800" b="1" i="1" spc="-25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общее</a:t>
            </a:r>
            <a:r>
              <a:rPr sz="1800" b="1" i="1" spc="-2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образование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254" y="1953209"/>
            <a:ext cx="5490210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Вариант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№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2700" marR="4572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Microsoft Sans Serif"/>
                <a:cs typeface="Microsoft Sans Serif"/>
              </a:rPr>
              <a:t>модуль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130" dirty="0">
                <a:latin typeface="Microsoft Sans Serif"/>
                <a:cs typeface="Microsoft Sans Serif"/>
              </a:rPr>
              <a:t>№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«Основы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комплексной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безопасности»;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модуль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130" dirty="0">
                <a:latin typeface="Microsoft Sans Serif"/>
                <a:cs typeface="Microsoft Sans Serif"/>
              </a:rPr>
              <a:t>№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2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«Основы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обороны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государства»;</a:t>
            </a:r>
            <a:endParaRPr sz="1800">
              <a:latin typeface="Microsoft Sans Serif"/>
              <a:cs typeface="Microsoft Sans Serif"/>
            </a:endParaRPr>
          </a:p>
          <a:p>
            <a:pPr marL="12700" marR="1089025">
              <a:lnSpc>
                <a:spcPct val="100000"/>
              </a:lnSpc>
            </a:pPr>
            <a:r>
              <a:rPr sz="1800" spc="-25" dirty="0">
                <a:latin typeface="Microsoft Sans Serif"/>
                <a:cs typeface="Microsoft Sans Serif"/>
              </a:rPr>
              <a:t>модуль </a:t>
            </a:r>
            <a:r>
              <a:rPr sz="1800" spc="130" dirty="0">
                <a:latin typeface="Microsoft Sans Serif"/>
                <a:cs typeface="Microsoft Sans Serif"/>
              </a:rPr>
              <a:t>№ </a:t>
            </a:r>
            <a:r>
              <a:rPr sz="1800" dirty="0">
                <a:latin typeface="Microsoft Sans Serif"/>
                <a:cs typeface="Microsoft Sans Serif"/>
              </a:rPr>
              <a:t>3 </a:t>
            </a:r>
            <a:r>
              <a:rPr sz="1800" spc="-10" dirty="0">
                <a:latin typeface="Microsoft Sans Serif"/>
                <a:cs typeface="Microsoft Sans Serif"/>
              </a:rPr>
              <a:t>«Военно-профессиональная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деятельность»;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spc="-25" dirty="0">
                <a:latin typeface="Microsoft Sans Serif"/>
                <a:cs typeface="Microsoft Sans Serif"/>
              </a:rPr>
              <a:t>модуль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130" dirty="0">
                <a:latin typeface="Microsoft Sans Serif"/>
                <a:cs typeface="Microsoft Sans Serif"/>
              </a:rPr>
              <a:t>№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4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«Защита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населения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Российской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Федерации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от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опасных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чрезвычайных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ситуаций»;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модуль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130" dirty="0">
                <a:latin typeface="Microsoft Sans Serif"/>
                <a:cs typeface="Microsoft Sans Serif"/>
              </a:rPr>
              <a:t>№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5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«Безопасность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природной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среде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экологическая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безопасность»;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Microsoft Sans Serif"/>
                <a:cs typeface="Microsoft Sans Serif"/>
              </a:rPr>
              <a:t>модуль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135" dirty="0">
                <a:latin typeface="Microsoft Sans Serif"/>
                <a:cs typeface="Microsoft Sans Serif"/>
              </a:rPr>
              <a:t>№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6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«Основы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противодействия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Microsoft Sans Serif"/>
                <a:cs typeface="Microsoft Sans Serif"/>
              </a:rPr>
              <a:t>экстремизму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терроризму»;</a:t>
            </a:r>
            <a:endParaRPr sz="1800">
              <a:latin typeface="Microsoft Sans Serif"/>
              <a:cs typeface="Microsoft Sans Serif"/>
            </a:endParaRPr>
          </a:p>
          <a:p>
            <a:pPr marL="12700" marR="345440">
              <a:lnSpc>
                <a:spcPct val="100000"/>
              </a:lnSpc>
            </a:pPr>
            <a:r>
              <a:rPr sz="1800" spc="-25" dirty="0">
                <a:latin typeface="Microsoft Sans Serif"/>
                <a:cs typeface="Microsoft Sans Serif"/>
              </a:rPr>
              <a:t>модуль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130" dirty="0">
                <a:latin typeface="Microsoft Sans Serif"/>
                <a:cs typeface="Microsoft Sans Serif"/>
              </a:rPr>
              <a:t>№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7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«Основы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здорового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образа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жизни»;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модуль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130" dirty="0">
                <a:latin typeface="Microsoft Sans Serif"/>
                <a:cs typeface="Microsoft Sans Serif"/>
              </a:rPr>
              <a:t>№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8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«Основы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медицинских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знаний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оказание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первой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помощи»;</a:t>
            </a:r>
            <a:endParaRPr sz="1800">
              <a:latin typeface="Microsoft Sans Serif"/>
              <a:cs typeface="Microsoft Sans Serif"/>
            </a:endParaRPr>
          </a:p>
          <a:p>
            <a:pPr marL="12700" marR="774065">
              <a:lnSpc>
                <a:spcPct val="100000"/>
              </a:lnSpc>
            </a:pPr>
            <a:r>
              <a:rPr sz="1800" spc="-25" dirty="0">
                <a:latin typeface="Microsoft Sans Serif"/>
                <a:cs typeface="Microsoft Sans Serif"/>
              </a:rPr>
              <a:t>модуль </a:t>
            </a:r>
            <a:r>
              <a:rPr sz="1800" spc="130" dirty="0">
                <a:latin typeface="Microsoft Sans Serif"/>
                <a:cs typeface="Microsoft Sans Serif"/>
              </a:rPr>
              <a:t>№ </a:t>
            </a:r>
            <a:r>
              <a:rPr sz="1800" dirty="0">
                <a:latin typeface="Microsoft Sans Serif"/>
                <a:cs typeface="Microsoft Sans Serif"/>
              </a:rPr>
              <a:t>9 </a:t>
            </a:r>
            <a:r>
              <a:rPr sz="1800" spc="-15" dirty="0">
                <a:latin typeface="Microsoft Sans Serif"/>
                <a:cs typeface="Microsoft Sans Serif"/>
              </a:rPr>
              <a:t>«Элементы </a:t>
            </a:r>
            <a:r>
              <a:rPr sz="1800" spc="-10" dirty="0">
                <a:latin typeface="Microsoft Sans Serif"/>
                <a:cs typeface="Microsoft Sans Serif"/>
              </a:rPr>
              <a:t>начальной военной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подготовки».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23836" y="1571612"/>
            <a:ext cx="11258550" cy="2351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7184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Вариант</a:t>
            </a:r>
            <a:r>
              <a:rPr spc="-35" dirty="0"/>
              <a:t> </a:t>
            </a:r>
            <a:r>
              <a:rPr dirty="0"/>
              <a:t>№</a:t>
            </a:r>
            <a:r>
              <a:rPr spc="-35" dirty="0"/>
              <a:t> </a:t>
            </a:r>
            <a:r>
              <a:rPr dirty="0"/>
              <a:t>2</a:t>
            </a:r>
          </a:p>
          <a:p>
            <a:pPr marL="5871845">
              <a:lnSpc>
                <a:spcPct val="100000"/>
              </a:lnSpc>
            </a:pPr>
            <a:r>
              <a:rPr b="0" i="0" spc="-25" dirty="0">
                <a:latin typeface="Microsoft Sans Serif"/>
                <a:cs typeface="Microsoft Sans Serif"/>
              </a:rPr>
              <a:t>модуль</a:t>
            </a:r>
            <a:r>
              <a:rPr b="0" i="0" spc="25" dirty="0">
                <a:latin typeface="Microsoft Sans Serif"/>
                <a:cs typeface="Microsoft Sans Serif"/>
              </a:rPr>
              <a:t> </a:t>
            </a:r>
            <a:r>
              <a:rPr b="0" i="0" spc="130" dirty="0">
                <a:latin typeface="Microsoft Sans Serif"/>
                <a:cs typeface="Microsoft Sans Serif"/>
              </a:rPr>
              <a:t>№</a:t>
            </a:r>
            <a:r>
              <a:rPr b="0" i="0" spc="15" dirty="0">
                <a:latin typeface="Microsoft Sans Serif"/>
                <a:cs typeface="Microsoft Sans Serif"/>
              </a:rPr>
              <a:t> </a:t>
            </a:r>
            <a:r>
              <a:rPr b="0" i="0" dirty="0">
                <a:latin typeface="Microsoft Sans Serif"/>
                <a:cs typeface="Microsoft Sans Serif"/>
              </a:rPr>
              <a:t>1</a:t>
            </a:r>
            <a:r>
              <a:rPr b="0" i="0" spc="20" dirty="0">
                <a:latin typeface="Microsoft Sans Serif"/>
                <a:cs typeface="Microsoft Sans Serif"/>
              </a:rPr>
              <a:t> </a:t>
            </a:r>
            <a:r>
              <a:rPr b="0" i="0" spc="-45" dirty="0">
                <a:latin typeface="Microsoft Sans Serif"/>
                <a:cs typeface="Microsoft Sans Serif"/>
              </a:rPr>
              <a:t>«Культура</a:t>
            </a:r>
            <a:r>
              <a:rPr b="0" i="0" spc="60" dirty="0">
                <a:latin typeface="Microsoft Sans Serif"/>
                <a:cs typeface="Microsoft Sans Serif"/>
              </a:rPr>
              <a:t> </a:t>
            </a:r>
            <a:r>
              <a:rPr b="0" i="0" spc="-25" dirty="0">
                <a:latin typeface="Microsoft Sans Serif"/>
                <a:cs typeface="Microsoft Sans Serif"/>
              </a:rPr>
              <a:t>безопасности</a:t>
            </a:r>
          </a:p>
          <a:p>
            <a:pPr marL="5871845" marR="730250">
              <a:lnSpc>
                <a:spcPct val="100000"/>
              </a:lnSpc>
            </a:pPr>
            <a:r>
              <a:rPr b="0" i="0" spc="-20" dirty="0">
                <a:latin typeface="Microsoft Sans Serif"/>
                <a:cs typeface="Microsoft Sans Serif"/>
              </a:rPr>
              <a:t>жизнедеятельности</a:t>
            </a:r>
            <a:r>
              <a:rPr b="0" i="0" spc="5" dirty="0">
                <a:latin typeface="Microsoft Sans Serif"/>
                <a:cs typeface="Microsoft Sans Serif"/>
              </a:rPr>
              <a:t> </a:t>
            </a:r>
            <a:r>
              <a:rPr b="0" i="0" dirty="0">
                <a:latin typeface="Microsoft Sans Serif"/>
                <a:cs typeface="Microsoft Sans Serif"/>
              </a:rPr>
              <a:t>в</a:t>
            </a:r>
            <a:r>
              <a:rPr b="0" i="0" spc="20" dirty="0">
                <a:latin typeface="Microsoft Sans Serif"/>
                <a:cs typeface="Microsoft Sans Serif"/>
              </a:rPr>
              <a:t> </a:t>
            </a:r>
            <a:r>
              <a:rPr b="0" i="0" spc="-15" dirty="0">
                <a:latin typeface="Microsoft Sans Serif"/>
                <a:cs typeface="Microsoft Sans Serif"/>
              </a:rPr>
              <a:t>современном</a:t>
            </a:r>
            <a:r>
              <a:rPr b="0" i="0" spc="35" dirty="0">
                <a:latin typeface="Microsoft Sans Serif"/>
                <a:cs typeface="Microsoft Sans Serif"/>
              </a:rPr>
              <a:t> </a:t>
            </a:r>
            <a:r>
              <a:rPr b="0" i="0" spc="-10" dirty="0">
                <a:latin typeface="Microsoft Sans Serif"/>
                <a:cs typeface="Microsoft Sans Serif"/>
              </a:rPr>
              <a:t>обществе»; </a:t>
            </a:r>
            <a:r>
              <a:rPr b="0" i="0" spc="-465" dirty="0">
                <a:latin typeface="Microsoft Sans Serif"/>
                <a:cs typeface="Microsoft Sans Serif"/>
              </a:rPr>
              <a:t> </a:t>
            </a:r>
            <a:r>
              <a:rPr b="0" i="0" spc="-25" dirty="0">
                <a:latin typeface="Microsoft Sans Serif"/>
                <a:cs typeface="Microsoft Sans Serif"/>
              </a:rPr>
              <a:t>модуль</a:t>
            </a:r>
            <a:r>
              <a:rPr b="0" i="0" spc="25" dirty="0">
                <a:latin typeface="Microsoft Sans Serif"/>
                <a:cs typeface="Microsoft Sans Serif"/>
              </a:rPr>
              <a:t> </a:t>
            </a:r>
            <a:r>
              <a:rPr b="0" i="0" spc="130" dirty="0">
                <a:latin typeface="Microsoft Sans Serif"/>
                <a:cs typeface="Microsoft Sans Serif"/>
              </a:rPr>
              <a:t>№</a:t>
            </a:r>
            <a:r>
              <a:rPr b="0" i="0" spc="15" dirty="0">
                <a:latin typeface="Microsoft Sans Serif"/>
                <a:cs typeface="Microsoft Sans Serif"/>
              </a:rPr>
              <a:t> </a:t>
            </a:r>
            <a:r>
              <a:rPr b="0" i="0" dirty="0">
                <a:latin typeface="Microsoft Sans Serif"/>
                <a:cs typeface="Microsoft Sans Serif"/>
              </a:rPr>
              <a:t>2</a:t>
            </a:r>
            <a:r>
              <a:rPr b="0" i="0" spc="20" dirty="0">
                <a:latin typeface="Microsoft Sans Serif"/>
                <a:cs typeface="Microsoft Sans Serif"/>
              </a:rPr>
              <a:t> </a:t>
            </a:r>
            <a:r>
              <a:rPr b="0" i="0" spc="-20" dirty="0">
                <a:latin typeface="Microsoft Sans Serif"/>
                <a:cs typeface="Microsoft Sans Serif"/>
              </a:rPr>
              <a:t>«Безопасность</a:t>
            </a:r>
            <a:r>
              <a:rPr b="0" i="0" spc="45" dirty="0">
                <a:latin typeface="Microsoft Sans Serif"/>
                <a:cs typeface="Microsoft Sans Serif"/>
              </a:rPr>
              <a:t> </a:t>
            </a:r>
            <a:r>
              <a:rPr b="0" i="0" dirty="0">
                <a:latin typeface="Microsoft Sans Serif"/>
                <a:cs typeface="Microsoft Sans Serif"/>
              </a:rPr>
              <a:t>в</a:t>
            </a:r>
            <a:r>
              <a:rPr b="0" i="0" spc="20" dirty="0">
                <a:latin typeface="Microsoft Sans Serif"/>
                <a:cs typeface="Microsoft Sans Serif"/>
              </a:rPr>
              <a:t> </a:t>
            </a:r>
            <a:r>
              <a:rPr b="0" i="0" dirty="0">
                <a:latin typeface="Microsoft Sans Serif"/>
                <a:cs typeface="Microsoft Sans Serif"/>
              </a:rPr>
              <a:t>быту»;</a:t>
            </a:r>
          </a:p>
          <a:p>
            <a:pPr marL="5871845">
              <a:lnSpc>
                <a:spcPct val="100000"/>
              </a:lnSpc>
            </a:pPr>
            <a:r>
              <a:rPr b="0" i="0" spc="-25" dirty="0">
                <a:latin typeface="Microsoft Sans Serif"/>
                <a:cs typeface="Microsoft Sans Serif"/>
              </a:rPr>
              <a:t>модуль</a:t>
            </a:r>
            <a:r>
              <a:rPr b="0" i="0" spc="25" dirty="0">
                <a:latin typeface="Microsoft Sans Serif"/>
                <a:cs typeface="Microsoft Sans Serif"/>
              </a:rPr>
              <a:t> </a:t>
            </a:r>
            <a:r>
              <a:rPr b="0" i="0" spc="130" dirty="0">
                <a:latin typeface="Microsoft Sans Serif"/>
                <a:cs typeface="Microsoft Sans Serif"/>
              </a:rPr>
              <a:t>№</a:t>
            </a:r>
            <a:r>
              <a:rPr b="0" i="0" spc="10" dirty="0">
                <a:latin typeface="Microsoft Sans Serif"/>
                <a:cs typeface="Microsoft Sans Serif"/>
              </a:rPr>
              <a:t> </a:t>
            </a:r>
            <a:r>
              <a:rPr b="0" i="0" dirty="0">
                <a:latin typeface="Microsoft Sans Serif"/>
                <a:cs typeface="Microsoft Sans Serif"/>
              </a:rPr>
              <a:t>3</a:t>
            </a:r>
            <a:r>
              <a:rPr b="0" i="0" spc="20" dirty="0">
                <a:latin typeface="Microsoft Sans Serif"/>
                <a:cs typeface="Microsoft Sans Serif"/>
              </a:rPr>
              <a:t> </a:t>
            </a:r>
            <a:r>
              <a:rPr b="0" i="0" spc="-20" dirty="0">
                <a:latin typeface="Microsoft Sans Serif"/>
                <a:cs typeface="Microsoft Sans Serif"/>
              </a:rPr>
              <a:t>«Безопасность</a:t>
            </a:r>
            <a:r>
              <a:rPr b="0" i="0" spc="40" dirty="0">
                <a:latin typeface="Microsoft Sans Serif"/>
                <a:cs typeface="Microsoft Sans Serif"/>
              </a:rPr>
              <a:t> </a:t>
            </a:r>
            <a:r>
              <a:rPr b="0" i="0" spc="-10" dirty="0">
                <a:latin typeface="Microsoft Sans Serif"/>
                <a:cs typeface="Microsoft Sans Serif"/>
              </a:rPr>
              <a:t>на</a:t>
            </a:r>
            <a:r>
              <a:rPr b="0" i="0" spc="30" dirty="0">
                <a:latin typeface="Microsoft Sans Serif"/>
                <a:cs typeface="Microsoft Sans Serif"/>
              </a:rPr>
              <a:t> </a:t>
            </a:r>
            <a:r>
              <a:rPr b="0" i="0" spc="-15" dirty="0">
                <a:latin typeface="Microsoft Sans Serif"/>
                <a:cs typeface="Microsoft Sans Serif"/>
              </a:rPr>
              <a:t>транспорте»;</a:t>
            </a:r>
          </a:p>
          <a:p>
            <a:pPr marL="5871845">
              <a:lnSpc>
                <a:spcPct val="100000"/>
              </a:lnSpc>
            </a:pPr>
            <a:r>
              <a:rPr b="0" i="0" spc="-25" dirty="0">
                <a:latin typeface="Microsoft Sans Serif"/>
                <a:cs typeface="Microsoft Sans Serif"/>
              </a:rPr>
              <a:t>модуль</a:t>
            </a:r>
            <a:r>
              <a:rPr b="0" i="0" spc="35" dirty="0">
                <a:latin typeface="Microsoft Sans Serif"/>
                <a:cs typeface="Microsoft Sans Serif"/>
              </a:rPr>
              <a:t> </a:t>
            </a:r>
            <a:r>
              <a:rPr b="0" i="0" spc="135" dirty="0">
                <a:latin typeface="Microsoft Sans Serif"/>
                <a:cs typeface="Microsoft Sans Serif"/>
              </a:rPr>
              <a:t>№</a:t>
            </a:r>
            <a:r>
              <a:rPr b="0" i="0" spc="10" dirty="0">
                <a:latin typeface="Microsoft Sans Serif"/>
                <a:cs typeface="Microsoft Sans Serif"/>
              </a:rPr>
              <a:t> </a:t>
            </a:r>
            <a:r>
              <a:rPr b="0" i="0" dirty="0">
                <a:latin typeface="Microsoft Sans Serif"/>
                <a:cs typeface="Microsoft Sans Serif"/>
              </a:rPr>
              <a:t>4</a:t>
            </a:r>
            <a:r>
              <a:rPr b="0" i="0" spc="20" dirty="0">
                <a:latin typeface="Microsoft Sans Serif"/>
                <a:cs typeface="Microsoft Sans Serif"/>
              </a:rPr>
              <a:t> </a:t>
            </a:r>
            <a:r>
              <a:rPr b="0" i="0" spc="-20" dirty="0">
                <a:latin typeface="Microsoft Sans Serif"/>
                <a:cs typeface="Microsoft Sans Serif"/>
              </a:rPr>
              <a:t>«Безопасность</a:t>
            </a:r>
            <a:r>
              <a:rPr b="0" i="0" spc="45" dirty="0">
                <a:latin typeface="Microsoft Sans Serif"/>
                <a:cs typeface="Microsoft Sans Serif"/>
              </a:rPr>
              <a:t> </a:t>
            </a:r>
            <a:r>
              <a:rPr b="0" i="0" dirty="0">
                <a:latin typeface="Microsoft Sans Serif"/>
                <a:cs typeface="Microsoft Sans Serif"/>
              </a:rPr>
              <a:t>в</a:t>
            </a:r>
            <a:r>
              <a:rPr b="0" i="0" spc="25" dirty="0">
                <a:latin typeface="Microsoft Sans Serif"/>
                <a:cs typeface="Microsoft Sans Serif"/>
              </a:rPr>
              <a:t> </a:t>
            </a:r>
            <a:r>
              <a:rPr b="0" i="0" spc="-10" dirty="0">
                <a:latin typeface="Microsoft Sans Serif"/>
                <a:cs typeface="Microsoft Sans Serif"/>
              </a:rPr>
              <a:t>общественных</a:t>
            </a:r>
            <a:r>
              <a:rPr b="0" i="0" spc="50" dirty="0">
                <a:latin typeface="Microsoft Sans Serif"/>
                <a:cs typeface="Microsoft Sans Serif"/>
              </a:rPr>
              <a:t> </a:t>
            </a:r>
            <a:r>
              <a:rPr b="0" i="0" spc="-15" dirty="0">
                <a:latin typeface="Microsoft Sans Serif"/>
                <a:cs typeface="Microsoft Sans Serif"/>
              </a:rPr>
              <a:t>местах»;</a:t>
            </a:r>
          </a:p>
          <a:p>
            <a:pPr marL="5871845">
              <a:lnSpc>
                <a:spcPct val="100000"/>
              </a:lnSpc>
            </a:pPr>
            <a:r>
              <a:rPr b="0" i="0" spc="-25" dirty="0">
                <a:latin typeface="Microsoft Sans Serif"/>
                <a:cs typeface="Microsoft Sans Serif"/>
              </a:rPr>
              <a:t>модуль</a:t>
            </a:r>
            <a:r>
              <a:rPr b="0" i="0" spc="25" dirty="0">
                <a:latin typeface="Microsoft Sans Serif"/>
                <a:cs typeface="Microsoft Sans Serif"/>
              </a:rPr>
              <a:t> </a:t>
            </a:r>
            <a:r>
              <a:rPr b="0" i="0" spc="130" dirty="0">
                <a:latin typeface="Microsoft Sans Serif"/>
                <a:cs typeface="Microsoft Sans Serif"/>
              </a:rPr>
              <a:t>№</a:t>
            </a:r>
            <a:r>
              <a:rPr b="0" i="0" spc="15" dirty="0">
                <a:latin typeface="Microsoft Sans Serif"/>
                <a:cs typeface="Microsoft Sans Serif"/>
              </a:rPr>
              <a:t> </a:t>
            </a:r>
            <a:r>
              <a:rPr b="0" i="0" dirty="0">
                <a:latin typeface="Microsoft Sans Serif"/>
                <a:cs typeface="Microsoft Sans Serif"/>
              </a:rPr>
              <a:t>5</a:t>
            </a:r>
            <a:r>
              <a:rPr b="0" i="0" spc="20" dirty="0">
                <a:latin typeface="Microsoft Sans Serif"/>
                <a:cs typeface="Microsoft Sans Serif"/>
              </a:rPr>
              <a:t> </a:t>
            </a:r>
            <a:r>
              <a:rPr b="0" i="0" spc="-20" dirty="0">
                <a:latin typeface="Microsoft Sans Serif"/>
                <a:cs typeface="Microsoft Sans Serif"/>
              </a:rPr>
              <a:t>«Безопасность</a:t>
            </a:r>
            <a:r>
              <a:rPr b="0" i="0" spc="40" dirty="0">
                <a:latin typeface="Microsoft Sans Serif"/>
                <a:cs typeface="Microsoft Sans Serif"/>
              </a:rPr>
              <a:t> </a:t>
            </a:r>
            <a:r>
              <a:rPr b="0" i="0" dirty="0">
                <a:latin typeface="Microsoft Sans Serif"/>
                <a:cs typeface="Microsoft Sans Serif"/>
              </a:rPr>
              <a:t>в</a:t>
            </a:r>
            <a:r>
              <a:rPr b="0" i="0" spc="25" dirty="0">
                <a:latin typeface="Microsoft Sans Serif"/>
                <a:cs typeface="Microsoft Sans Serif"/>
              </a:rPr>
              <a:t> </a:t>
            </a:r>
            <a:r>
              <a:rPr b="0" i="0" spc="-15" dirty="0">
                <a:latin typeface="Microsoft Sans Serif"/>
                <a:cs typeface="Microsoft Sans Serif"/>
              </a:rPr>
              <a:t>природной</a:t>
            </a:r>
            <a:r>
              <a:rPr b="0" i="0" spc="20" dirty="0">
                <a:latin typeface="Microsoft Sans Serif"/>
                <a:cs typeface="Microsoft Sans Serif"/>
              </a:rPr>
              <a:t> </a:t>
            </a:r>
            <a:r>
              <a:rPr b="0" i="0" spc="-10" dirty="0">
                <a:latin typeface="Microsoft Sans Serif"/>
                <a:cs typeface="Microsoft Sans Serif"/>
              </a:rPr>
              <a:t>среде»;</a:t>
            </a:r>
          </a:p>
          <a:p>
            <a:pPr marL="5871845" marR="223520">
              <a:lnSpc>
                <a:spcPct val="100000"/>
              </a:lnSpc>
              <a:spcBef>
                <a:spcPts val="5"/>
              </a:spcBef>
            </a:pPr>
            <a:r>
              <a:rPr b="0" i="0" spc="-25" dirty="0">
                <a:latin typeface="Microsoft Sans Serif"/>
                <a:cs typeface="Microsoft Sans Serif"/>
              </a:rPr>
              <a:t>модуль</a:t>
            </a:r>
            <a:r>
              <a:rPr b="0" i="0" spc="30" dirty="0">
                <a:latin typeface="Microsoft Sans Serif"/>
                <a:cs typeface="Microsoft Sans Serif"/>
              </a:rPr>
              <a:t> </a:t>
            </a:r>
            <a:r>
              <a:rPr b="0" i="0" spc="130" dirty="0">
                <a:latin typeface="Microsoft Sans Serif"/>
                <a:cs typeface="Microsoft Sans Serif"/>
              </a:rPr>
              <a:t>№</a:t>
            </a:r>
            <a:r>
              <a:rPr b="0" i="0" spc="20" dirty="0">
                <a:latin typeface="Microsoft Sans Serif"/>
                <a:cs typeface="Microsoft Sans Serif"/>
              </a:rPr>
              <a:t> </a:t>
            </a:r>
            <a:r>
              <a:rPr b="0" i="0" dirty="0">
                <a:latin typeface="Microsoft Sans Serif"/>
                <a:cs typeface="Microsoft Sans Serif"/>
              </a:rPr>
              <a:t>6</a:t>
            </a:r>
            <a:r>
              <a:rPr b="0" i="0" spc="25" dirty="0">
                <a:latin typeface="Microsoft Sans Serif"/>
                <a:cs typeface="Microsoft Sans Serif"/>
              </a:rPr>
              <a:t> </a:t>
            </a:r>
            <a:r>
              <a:rPr b="0" i="0" spc="-15" dirty="0">
                <a:latin typeface="Microsoft Sans Serif"/>
                <a:cs typeface="Microsoft Sans Serif"/>
              </a:rPr>
              <a:t>«Здоровье</a:t>
            </a:r>
            <a:r>
              <a:rPr b="0" i="0" spc="30" dirty="0">
                <a:latin typeface="Microsoft Sans Serif"/>
                <a:cs typeface="Microsoft Sans Serif"/>
              </a:rPr>
              <a:t> </a:t>
            </a:r>
            <a:r>
              <a:rPr b="0" i="0" spc="-5" dirty="0">
                <a:latin typeface="Microsoft Sans Serif"/>
                <a:cs typeface="Microsoft Sans Serif"/>
              </a:rPr>
              <a:t>и</a:t>
            </a:r>
            <a:r>
              <a:rPr b="0" i="0" spc="20" dirty="0">
                <a:latin typeface="Microsoft Sans Serif"/>
                <a:cs typeface="Microsoft Sans Serif"/>
              </a:rPr>
              <a:t> </a:t>
            </a:r>
            <a:r>
              <a:rPr b="0" i="0" spc="-65" dirty="0">
                <a:latin typeface="Microsoft Sans Serif"/>
                <a:cs typeface="Microsoft Sans Serif"/>
              </a:rPr>
              <a:t>как</a:t>
            </a:r>
            <a:r>
              <a:rPr b="0" i="0" spc="15" dirty="0">
                <a:latin typeface="Microsoft Sans Serif"/>
                <a:cs typeface="Microsoft Sans Serif"/>
              </a:rPr>
              <a:t> </a:t>
            </a:r>
            <a:r>
              <a:rPr b="0" i="0" spc="-30" dirty="0">
                <a:latin typeface="Microsoft Sans Serif"/>
                <a:cs typeface="Microsoft Sans Serif"/>
              </a:rPr>
              <a:t>его</a:t>
            </a:r>
            <a:r>
              <a:rPr b="0" i="0" spc="25" dirty="0">
                <a:latin typeface="Microsoft Sans Serif"/>
                <a:cs typeface="Microsoft Sans Serif"/>
              </a:rPr>
              <a:t> </a:t>
            </a:r>
            <a:r>
              <a:rPr b="0" i="0" spc="-10" dirty="0">
                <a:latin typeface="Microsoft Sans Serif"/>
                <a:cs typeface="Microsoft Sans Serif"/>
              </a:rPr>
              <a:t>сохранить.</a:t>
            </a:r>
            <a:r>
              <a:rPr b="0" i="0" spc="40" dirty="0">
                <a:latin typeface="Microsoft Sans Serif"/>
                <a:cs typeface="Microsoft Sans Serif"/>
              </a:rPr>
              <a:t> </a:t>
            </a:r>
            <a:r>
              <a:rPr b="0" i="0" spc="-5" dirty="0">
                <a:latin typeface="Microsoft Sans Serif"/>
                <a:cs typeface="Microsoft Sans Serif"/>
              </a:rPr>
              <a:t>Основы </a:t>
            </a:r>
            <a:r>
              <a:rPr b="0" i="0" spc="-465" dirty="0">
                <a:latin typeface="Microsoft Sans Serif"/>
                <a:cs typeface="Microsoft Sans Serif"/>
              </a:rPr>
              <a:t> </a:t>
            </a:r>
            <a:r>
              <a:rPr b="0" i="0" spc="-20" dirty="0">
                <a:latin typeface="Microsoft Sans Serif"/>
                <a:cs typeface="Microsoft Sans Serif"/>
              </a:rPr>
              <a:t>медицинских знаний»;</a:t>
            </a:r>
          </a:p>
          <a:p>
            <a:pPr marL="5871845">
              <a:lnSpc>
                <a:spcPct val="100000"/>
              </a:lnSpc>
            </a:pPr>
            <a:r>
              <a:rPr b="0" i="0" spc="-25" dirty="0">
                <a:latin typeface="Microsoft Sans Serif"/>
                <a:cs typeface="Microsoft Sans Serif"/>
              </a:rPr>
              <a:t>модуль</a:t>
            </a:r>
            <a:r>
              <a:rPr b="0" i="0" spc="20" dirty="0">
                <a:latin typeface="Microsoft Sans Serif"/>
                <a:cs typeface="Microsoft Sans Serif"/>
              </a:rPr>
              <a:t> </a:t>
            </a:r>
            <a:r>
              <a:rPr b="0" i="0" spc="130" dirty="0">
                <a:latin typeface="Microsoft Sans Serif"/>
                <a:cs typeface="Microsoft Sans Serif"/>
              </a:rPr>
              <a:t>№</a:t>
            </a:r>
            <a:r>
              <a:rPr b="0" i="0" spc="10" dirty="0">
                <a:latin typeface="Microsoft Sans Serif"/>
                <a:cs typeface="Microsoft Sans Serif"/>
              </a:rPr>
              <a:t> </a:t>
            </a:r>
            <a:r>
              <a:rPr b="0" i="0" dirty="0">
                <a:latin typeface="Microsoft Sans Serif"/>
                <a:cs typeface="Microsoft Sans Serif"/>
              </a:rPr>
              <a:t>7</a:t>
            </a:r>
            <a:r>
              <a:rPr b="0" i="0" spc="10" dirty="0">
                <a:latin typeface="Microsoft Sans Serif"/>
                <a:cs typeface="Microsoft Sans Serif"/>
              </a:rPr>
              <a:t> </a:t>
            </a:r>
            <a:r>
              <a:rPr b="0" i="0" spc="-20" dirty="0">
                <a:latin typeface="Microsoft Sans Serif"/>
                <a:cs typeface="Microsoft Sans Serif"/>
              </a:rPr>
              <a:t>«Безопасность</a:t>
            </a:r>
            <a:r>
              <a:rPr b="0" i="0" spc="40" dirty="0">
                <a:latin typeface="Microsoft Sans Serif"/>
                <a:cs typeface="Microsoft Sans Serif"/>
              </a:rPr>
              <a:t> </a:t>
            </a:r>
            <a:r>
              <a:rPr b="0" i="0" dirty="0">
                <a:latin typeface="Microsoft Sans Serif"/>
                <a:cs typeface="Microsoft Sans Serif"/>
              </a:rPr>
              <a:t>в</a:t>
            </a:r>
            <a:r>
              <a:rPr b="0" i="0" spc="20" dirty="0">
                <a:latin typeface="Microsoft Sans Serif"/>
                <a:cs typeface="Microsoft Sans Serif"/>
              </a:rPr>
              <a:t> </a:t>
            </a:r>
            <a:r>
              <a:rPr b="0" i="0" spc="-15" dirty="0">
                <a:latin typeface="Microsoft Sans Serif"/>
                <a:cs typeface="Microsoft Sans Serif"/>
              </a:rPr>
              <a:t>социуме»;</a:t>
            </a:r>
          </a:p>
          <a:p>
            <a:pPr marL="5871845" marR="727075">
              <a:lnSpc>
                <a:spcPct val="100000"/>
              </a:lnSpc>
            </a:pPr>
            <a:r>
              <a:rPr b="0" i="0" spc="-25" dirty="0">
                <a:latin typeface="Microsoft Sans Serif"/>
                <a:cs typeface="Microsoft Sans Serif"/>
              </a:rPr>
              <a:t>модуль</a:t>
            </a:r>
            <a:r>
              <a:rPr b="0" i="0" spc="20" dirty="0">
                <a:latin typeface="Microsoft Sans Serif"/>
                <a:cs typeface="Microsoft Sans Serif"/>
              </a:rPr>
              <a:t> </a:t>
            </a:r>
            <a:r>
              <a:rPr b="0" i="0" spc="130" dirty="0">
                <a:latin typeface="Microsoft Sans Serif"/>
                <a:cs typeface="Microsoft Sans Serif"/>
              </a:rPr>
              <a:t>№</a:t>
            </a:r>
            <a:r>
              <a:rPr b="0" i="0" spc="10" dirty="0">
                <a:latin typeface="Microsoft Sans Serif"/>
                <a:cs typeface="Microsoft Sans Serif"/>
              </a:rPr>
              <a:t> </a:t>
            </a:r>
            <a:r>
              <a:rPr b="0" i="0" dirty="0">
                <a:latin typeface="Microsoft Sans Serif"/>
                <a:cs typeface="Microsoft Sans Serif"/>
              </a:rPr>
              <a:t>8</a:t>
            </a:r>
            <a:r>
              <a:rPr b="0" i="0" spc="15" dirty="0">
                <a:latin typeface="Microsoft Sans Serif"/>
                <a:cs typeface="Microsoft Sans Serif"/>
              </a:rPr>
              <a:t> </a:t>
            </a:r>
            <a:r>
              <a:rPr b="0" i="0" spc="-20" dirty="0">
                <a:latin typeface="Microsoft Sans Serif"/>
                <a:cs typeface="Microsoft Sans Serif"/>
              </a:rPr>
              <a:t>«Безопасность</a:t>
            </a:r>
            <a:r>
              <a:rPr b="0" i="0" spc="35" dirty="0">
                <a:latin typeface="Microsoft Sans Serif"/>
                <a:cs typeface="Microsoft Sans Serif"/>
              </a:rPr>
              <a:t> </a:t>
            </a:r>
            <a:r>
              <a:rPr b="0" i="0" dirty="0">
                <a:latin typeface="Microsoft Sans Serif"/>
                <a:cs typeface="Microsoft Sans Serif"/>
              </a:rPr>
              <a:t>в</a:t>
            </a:r>
            <a:r>
              <a:rPr b="0" i="0" spc="20" dirty="0">
                <a:latin typeface="Microsoft Sans Serif"/>
                <a:cs typeface="Microsoft Sans Serif"/>
              </a:rPr>
              <a:t> </a:t>
            </a:r>
            <a:r>
              <a:rPr b="0" i="0" spc="-15" dirty="0">
                <a:latin typeface="Microsoft Sans Serif"/>
                <a:cs typeface="Microsoft Sans Serif"/>
              </a:rPr>
              <a:t>информационном </a:t>
            </a:r>
            <a:r>
              <a:rPr b="0" i="0" spc="-465" dirty="0">
                <a:latin typeface="Microsoft Sans Serif"/>
                <a:cs typeface="Microsoft Sans Serif"/>
              </a:rPr>
              <a:t> </a:t>
            </a:r>
            <a:r>
              <a:rPr b="0" i="0" spc="-10" dirty="0">
                <a:latin typeface="Microsoft Sans Serif"/>
                <a:cs typeface="Microsoft Sans Serif"/>
              </a:rPr>
              <a:t>пространстве»;</a:t>
            </a:r>
          </a:p>
          <a:p>
            <a:pPr marL="5871845" marR="5080">
              <a:lnSpc>
                <a:spcPct val="100000"/>
              </a:lnSpc>
            </a:pPr>
            <a:r>
              <a:rPr b="0" i="0" spc="-25" dirty="0">
                <a:latin typeface="Microsoft Sans Serif"/>
                <a:cs typeface="Microsoft Sans Serif"/>
              </a:rPr>
              <a:t>модуль</a:t>
            </a:r>
            <a:r>
              <a:rPr b="0" i="0" spc="35" dirty="0">
                <a:latin typeface="Microsoft Sans Serif"/>
                <a:cs typeface="Microsoft Sans Serif"/>
              </a:rPr>
              <a:t> </a:t>
            </a:r>
            <a:r>
              <a:rPr b="0" i="0" spc="130" dirty="0">
                <a:latin typeface="Microsoft Sans Serif"/>
                <a:cs typeface="Microsoft Sans Serif"/>
              </a:rPr>
              <a:t>№</a:t>
            </a:r>
            <a:r>
              <a:rPr b="0" i="0" spc="20" dirty="0">
                <a:latin typeface="Microsoft Sans Serif"/>
                <a:cs typeface="Microsoft Sans Serif"/>
              </a:rPr>
              <a:t> </a:t>
            </a:r>
            <a:r>
              <a:rPr b="0" i="0" dirty="0">
                <a:latin typeface="Microsoft Sans Serif"/>
                <a:cs typeface="Microsoft Sans Serif"/>
              </a:rPr>
              <a:t>9</a:t>
            </a:r>
            <a:r>
              <a:rPr b="0" i="0" spc="25" dirty="0">
                <a:latin typeface="Microsoft Sans Serif"/>
                <a:cs typeface="Microsoft Sans Serif"/>
              </a:rPr>
              <a:t> </a:t>
            </a:r>
            <a:r>
              <a:rPr b="0" i="0" spc="-5" dirty="0">
                <a:latin typeface="Microsoft Sans Serif"/>
                <a:cs typeface="Microsoft Sans Serif"/>
              </a:rPr>
              <a:t>«Основы</a:t>
            </a:r>
            <a:r>
              <a:rPr b="0" i="0" spc="40" dirty="0">
                <a:latin typeface="Microsoft Sans Serif"/>
                <a:cs typeface="Microsoft Sans Serif"/>
              </a:rPr>
              <a:t> </a:t>
            </a:r>
            <a:r>
              <a:rPr b="0" i="0" spc="-15" dirty="0">
                <a:latin typeface="Microsoft Sans Serif"/>
                <a:cs typeface="Microsoft Sans Serif"/>
              </a:rPr>
              <a:t>противодействия</a:t>
            </a:r>
            <a:r>
              <a:rPr b="0" i="0" spc="5" dirty="0">
                <a:latin typeface="Microsoft Sans Serif"/>
                <a:cs typeface="Microsoft Sans Serif"/>
              </a:rPr>
              <a:t> </a:t>
            </a:r>
            <a:r>
              <a:rPr b="0" i="0" spc="-25" dirty="0">
                <a:latin typeface="Microsoft Sans Serif"/>
                <a:cs typeface="Microsoft Sans Serif"/>
              </a:rPr>
              <a:t>экстремизму</a:t>
            </a:r>
            <a:r>
              <a:rPr b="0" i="0" spc="5" dirty="0">
                <a:latin typeface="Microsoft Sans Serif"/>
                <a:cs typeface="Microsoft Sans Serif"/>
              </a:rPr>
              <a:t> </a:t>
            </a:r>
            <a:r>
              <a:rPr b="0" i="0" spc="-5" dirty="0">
                <a:latin typeface="Microsoft Sans Serif"/>
                <a:cs typeface="Microsoft Sans Serif"/>
              </a:rPr>
              <a:t>и </a:t>
            </a:r>
            <a:r>
              <a:rPr b="0" i="0" spc="-465" dirty="0">
                <a:latin typeface="Microsoft Sans Serif"/>
                <a:cs typeface="Microsoft Sans Serif"/>
              </a:rPr>
              <a:t> </a:t>
            </a:r>
            <a:r>
              <a:rPr b="0" i="0" spc="-15" dirty="0">
                <a:latin typeface="Microsoft Sans Serif"/>
                <a:cs typeface="Microsoft Sans Serif"/>
              </a:rPr>
              <a:t>терроризму»;</a:t>
            </a:r>
          </a:p>
          <a:p>
            <a:pPr marL="5871845" marR="41275">
              <a:lnSpc>
                <a:spcPct val="100000"/>
              </a:lnSpc>
            </a:pPr>
            <a:r>
              <a:rPr b="0" i="0" spc="-25" dirty="0">
                <a:latin typeface="Microsoft Sans Serif"/>
                <a:cs typeface="Microsoft Sans Serif"/>
              </a:rPr>
              <a:t>модуль </a:t>
            </a:r>
            <a:r>
              <a:rPr b="0" i="0" spc="135" dirty="0">
                <a:latin typeface="Microsoft Sans Serif"/>
                <a:cs typeface="Microsoft Sans Serif"/>
              </a:rPr>
              <a:t>№ </a:t>
            </a:r>
            <a:r>
              <a:rPr b="0" i="0" spc="-5" dirty="0">
                <a:latin typeface="Microsoft Sans Serif"/>
                <a:cs typeface="Microsoft Sans Serif"/>
              </a:rPr>
              <a:t>10 </a:t>
            </a:r>
            <a:r>
              <a:rPr b="0" i="0" spc="-15" dirty="0">
                <a:latin typeface="Microsoft Sans Serif"/>
                <a:cs typeface="Microsoft Sans Serif"/>
              </a:rPr>
              <a:t>«Взаимодействие </a:t>
            </a:r>
            <a:r>
              <a:rPr b="0" i="0" spc="-5" dirty="0">
                <a:latin typeface="Microsoft Sans Serif"/>
                <a:cs typeface="Microsoft Sans Serif"/>
              </a:rPr>
              <a:t>личности, </a:t>
            </a:r>
            <a:r>
              <a:rPr b="0" i="0" spc="-10" dirty="0">
                <a:latin typeface="Microsoft Sans Serif"/>
                <a:cs typeface="Microsoft Sans Serif"/>
              </a:rPr>
              <a:t>общества </a:t>
            </a:r>
            <a:r>
              <a:rPr b="0" i="0" dirty="0">
                <a:latin typeface="Microsoft Sans Serif"/>
                <a:cs typeface="Microsoft Sans Serif"/>
              </a:rPr>
              <a:t>и </a:t>
            </a:r>
            <a:r>
              <a:rPr b="0" i="0" spc="-465" dirty="0">
                <a:latin typeface="Microsoft Sans Serif"/>
                <a:cs typeface="Microsoft Sans Serif"/>
              </a:rPr>
              <a:t> </a:t>
            </a:r>
            <a:r>
              <a:rPr b="0" i="0" spc="-20" dirty="0">
                <a:latin typeface="Microsoft Sans Serif"/>
                <a:cs typeface="Microsoft Sans Serif"/>
              </a:rPr>
              <a:t>государства</a:t>
            </a:r>
            <a:r>
              <a:rPr b="0" i="0" spc="45" dirty="0">
                <a:latin typeface="Microsoft Sans Serif"/>
                <a:cs typeface="Microsoft Sans Serif"/>
              </a:rPr>
              <a:t> </a:t>
            </a:r>
            <a:r>
              <a:rPr b="0" i="0" dirty="0">
                <a:latin typeface="Microsoft Sans Serif"/>
                <a:cs typeface="Microsoft Sans Serif"/>
              </a:rPr>
              <a:t>в</a:t>
            </a:r>
            <a:r>
              <a:rPr b="0" i="0" spc="20" dirty="0">
                <a:latin typeface="Microsoft Sans Serif"/>
                <a:cs typeface="Microsoft Sans Serif"/>
              </a:rPr>
              <a:t> </a:t>
            </a:r>
            <a:r>
              <a:rPr b="0" i="0" spc="-20" dirty="0">
                <a:latin typeface="Microsoft Sans Serif"/>
                <a:cs typeface="Microsoft Sans Serif"/>
              </a:rPr>
              <a:t>обеспечении</a:t>
            </a:r>
            <a:r>
              <a:rPr b="0" i="0" spc="20" dirty="0">
                <a:latin typeface="Microsoft Sans Serif"/>
                <a:cs typeface="Microsoft Sans Serif"/>
              </a:rPr>
              <a:t> </a:t>
            </a:r>
            <a:r>
              <a:rPr b="0" i="0" spc="-20" dirty="0">
                <a:latin typeface="Microsoft Sans Serif"/>
                <a:cs typeface="Microsoft Sans Serif"/>
              </a:rPr>
              <a:t>безопасности</a:t>
            </a:r>
            <a:r>
              <a:rPr b="0" i="0" spc="20" dirty="0">
                <a:latin typeface="Microsoft Sans Serif"/>
                <a:cs typeface="Microsoft Sans Serif"/>
              </a:rPr>
              <a:t> </a:t>
            </a:r>
            <a:r>
              <a:rPr b="0" i="0" spc="-30" dirty="0">
                <a:latin typeface="Microsoft Sans Serif"/>
                <a:cs typeface="Microsoft Sans Serif"/>
              </a:rPr>
              <a:t>жизни</a:t>
            </a:r>
            <a:r>
              <a:rPr b="0" i="0" dirty="0">
                <a:latin typeface="Microsoft Sans Serif"/>
                <a:cs typeface="Microsoft Sans Serif"/>
              </a:rPr>
              <a:t> </a:t>
            </a:r>
            <a:r>
              <a:rPr b="0" i="0" spc="-5" dirty="0">
                <a:latin typeface="Microsoft Sans Serif"/>
                <a:cs typeface="Microsoft Sans Serif"/>
              </a:rPr>
              <a:t>и </a:t>
            </a:r>
            <a:r>
              <a:rPr b="0" i="0" dirty="0">
                <a:latin typeface="Microsoft Sans Serif"/>
                <a:cs typeface="Microsoft Sans Serif"/>
              </a:rPr>
              <a:t> </a:t>
            </a:r>
            <a:r>
              <a:rPr b="0" i="0" spc="-20" dirty="0">
                <a:latin typeface="Microsoft Sans Serif"/>
                <a:cs typeface="Microsoft Sans Serif"/>
              </a:rPr>
              <a:t>здоровья</a:t>
            </a:r>
            <a:r>
              <a:rPr b="0" i="0" spc="10" dirty="0">
                <a:latin typeface="Microsoft Sans Serif"/>
                <a:cs typeface="Microsoft Sans Serif"/>
              </a:rPr>
              <a:t> </a:t>
            </a:r>
            <a:r>
              <a:rPr b="0" i="0" spc="-10" dirty="0">
                <a:latin typeface="Microsoft Sans Serif"/>
                <a:cs typeface="Microsoft Sans Serif"/>
              </a:rPr>
              <a:t>населения».</a:t>
            </a:r>
          </a:p>
        </p:txBody>
      </p:sp>
      <p:pic>
        <p:nvPicPr>
          <p:cNvPr id="6" name="Picture 4" descr="https://abinlib.ru/uploads/g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11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705225" marR="5080" indent="-2453005">
              <a:lnSpc>
                <a:spcPts val="2700"/>
              </a:lnSpc>
              <a:spcBef>
                <a:spcPts val="434"/>
              </a:spcBef>
            </a:pPr>
            <a:r>
              <a:rPr spc="-10" dirty="0"/>
              <a:t>Организация</a:t>
            </a:r>
            <a:r>
              <a:rPr spc="15" dirty="0"/>
              <a:t> </a:t>
            </a:r>
            <a:r>
              <a:rPr spc="-15" dirty="0"/>
              <a:t>изучения</a:t>
            </a:r>
            <a:r>
              <a:rPr spc="50" dirty="0"/>
              <a:t> </a:t>
            </a:r>
            <a:r>
              <a:rPr spc="-15" dirty="0"/>
              <a:t>вопросов</a:t>
            </a:r>
            <a:r>
              <a:rPr spc="40" dirty="0"/>
              <a:t> </a:t>
            </a:r>
            <a:r>
              <a:rPr spc="-10" dirty="0"/>
              <a:t>начальной</a:t>
            </a:r>
            <a:r>
              <a:rPr spc="5" dirty="0"/>
              <a:t> </a:t>
            </a:r>
            <a:r>
              <a:rPr spc="-10" dirty="0"/>
              <a:t>военной</a:t>
            </a:r>
            <a:r>
              <a:rPr spc="15" dirty="0"/>
              <a:t> </a:t>
            </a:r>
            <a:r>
              <a:rPr spc="-25" dirty="0"/>
              <a:t>подготовки </a:t>
            </a:r>
            <a:r>
              <a:rPr spc="-680" dirty="0"/>
              <a:t> </a:t>
            </a:r>
            <a:r>
              <a:rPr spc="-5" dirty="0"/>
              <a:t>в</a:t>
            </a:r>
            <a:r>
              <a:rPr dirty="0"/>
              <a:t> </a:t>
            </a:r>
            <a:r>
              <a:rPr spc="-15" dirty="0"/>
              <a:t>образовательных</a:t>
            </a:r>
            <a:r>
              <a:rPr spc="50" dirty="0"/>
              <a:t> </a:t>
            </a:r>
            <a:r>
              <a:rPr spc="-10" dirty="0"/>
              <a:t>организациях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1388" y="1078484"/>
            <a:ext cx="3333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"/>
                <a:cs typeface="Arial"/>
              </a:rPr>
              <a:t>Среднее</a:t>
            </a:r>
            <a:r>
              <a:rPr sz="1800" b="1" i="1" spc="-25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общее</a:t>
            </a:r>
            <a:r>
              <a:rPr sz="1800" b="1" i="1" spc="-2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образование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8451" y="1199388"/>
            <a:ext cx="11101070" cy="1617345"/>
          </a:xfrm>
          <a:custGeom>
            <a:avLst/>
            <a:gdLst/>
            <a:ahLst/>
            <a:cxnLst/>
            <a:rect l="l" t="t" r="r" b="b"/>
            <a:pathLst>
              <a:path w="11101070" h="1617345">
                <a:moveTo>
                  <a:pt x="10292334" y="0"/>
                </a:moveTo>
                <a:lnTo>
                  <a:pt x="10292334" y="404240"/>
                </a:lnTo>
                <a:lnTo>
                  <a:pt x="0" y="404240"/>
                </a:lnTo>
                <a:lnTo>
                  <a:pt x="0" y="1212723"/>
                </a:lnTo>
                <a:lnTo>
                  <a:pt x="10292334" y="1212723"/>
                </a:lnTo>
                <a:lnTo>
                  <a:pt x="10292334" y="1616964"/>
                </a:lnTo>
                <a:lnTo>
                  <a:pt x="11100816" y="808482"/>
                </a:lnTo>
                <a:lnTo>
                  <a:pt x="1029233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2127" y="1674367"/>
            <a:ext cx="1439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r>
              <a:rPr sz="2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класс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6344" y="2240279"/>
            <a:ext cx="3622675" cy="4034154"/>
          </a:xfrm>
          <a:custGeom>
            <a:avLst/>
            <a:gdLst/>
            <a:ahLst/>
            <a:cxnLst/>
            <a:rect l="l" t="t" r="r" b="b"/>
            <a:pathLst>
              <a:path w="3622675" h="4034154">
                <a:moveTo>
                  <a:pt x="3622548" y="0"/>
                </a:moveTo>
                <a:lnTo>
                  <a:pt x="0" y="0"/>
                </a:lnTo>
                <a:lnTo>
                  <a:pt x="0" y="4034028"/>
                </a:lnTo>
                <a:lnTo>
                  <a:pt x="3622548" y="4034028"/>
                </a:lnTo>
                <a:lnTo>
                  <a:pt x="36225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6344" y="2240279"/>
            <a:ext cx="3622675" cy="4034154"/>
          </a:xfrm>
          <a:prstGeom prst="rect">
            <a:avLst/>
          </a:prstGeom>
          <a:ln w="12192">
            <a:solidFill>
              <a:srgbClr val="4471C4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670"/>
              </a:spcBef>
            </a:pPr>
            <a:r>
              <a:rPr sz="2800" b="1" spc="-5" dirty="0">
                <a:latin typeface="Arial"/>
                <a:cs typeface="Arial"/>
              </a:rPr>
              <a:t>34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часа</a:t>
            </a:r>
            <a:endParaRPr sz="2800">
              <a:latin typeface="Arial"/>
              <a:cs typeface="Arial"/>
            </a:endParaRPr>
          </a:p>
          <a:p>
            <a:pPr marL="106680" marR="238760">
              <a:lnSpc>
                <a:spcPts val="1240"/>
              </a:lnSpc>
              <a:spcBef>
                <a:spcPts val="1160"/>
              </a:spcBef>
            </a:pPr>
            <a:r>
              <a:rPr sz="1200" spc="-10" dirty="0">
                <a:latin typeface="Microsoft Sans Serif"/>
                <a:cs typeface="Microsoft Sans Serif"/>
              </a:rPr>
              <a:t>Модуль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«Основы </a:t>
            </a:r>
            <a:r>
              <a:rPr sz="1200" spc="-20" dirty="0">
                <a:latin typeface="Microsoft Sans Serif"/>
                <a:cs typeface="Microsoft Sans Serif"/>
              </a:rPr>
              <a:t>комплексной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безопасности»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(5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106680">
              <a:lnSpc>
                <a:spcPct val="100000"/>
              </a:lnSpc>
              <a:spcBef>
                <a:spcPts val="280"/>
              </a:spcBef>
            </a:pPr>
            <a:r>
              <a:rPr sz="1200" spc="-10" dirty="0">
                <a:latin typeface="Microsoft Sans Serif"/>
                <a:cs typeface="Microsoft Sans Serif"/>
              </a:rPr>
              <a:t>Модуль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«Основы обороны </a:t>
            </a:r>
            <a:r>
              <a:rPr sz="1200" spc="-10" dirty="0">
                <a:latin typeface="Microsoft Sans Serif"/>
                <a:cs typeface="Microsoft Sans Serif"/>
              </a:rPr>
              <a:t>государства»</a:t>
            </a:r>
            <a:r>
              <a:rPr sz="1200" dirty="0">
                <a:latin typeface="Microsoft Sans Serif"/>
                <a:cs typeface="Microsoft Sans Serif"/>
              </a:rPr>
              <a:t> (4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106680" marR="889000">
              <a:lnSpc>
                <a:spcPts val="1240"/>
              </a:lnSpc>
              <a:spcBef>
                <a:spcPts val="495"/>
              </a:spcBef>
            </a:pPr>
            <a:r>
              <a:rPr sz="1200" spc="-10" dirty="0">
                <a:latin typeface="Microsoft Sans Serif"/>
                <a:cs typeface="Microsoft Sans Serif"/>
              </a:rPr>
              <a:t>Модуль</a:t>
            </a:r>
            <a:r>
              <a:rPr sz="1200" spc="-5" dirty="0">
                <a:latin typeface="Microsoft Sans Serif"/>
                <a:cs typeface="Microsoft Sans Serif"/>
              </a:rPr>
              <a:t> «Военно-профессиональная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деятельность»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(6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106680" marR="647065" algn="just">
              <a:lnSpc>
                <a:spcPct val="86200"/>
              </a:lnSpc>
              <a:spcBef>
                <a:spcPts val="475"/>
              </a:spcBef>
            </a:pPr>
            <a:r>
              <a:rPr sz="1200" spc="-10" dirty="0">
                <a:latin typeface="Microsoft Sans Serif"/>
                <a:cs typeface="Microsoft Sans Serif"/>
              </a:rPr>
              <a:t>Модуль «Защита населения </a:t>
            </a:r>
            <a:r>
              <a:rPr sz="1200" spc="-15" dirty="0">
                <a:latin typeface="Microsoft Sans Serif"/>
                <a:cs typeface="Microsoft Sans Serif"/>
              </a:rPr>
              <a:t>Российской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Федерации </a:t>
            </a:r>
            <a:r>
              <a:rPr sz="1200" spc="-10" dirty="0">
                <a:latin typeface="Microsoft Sans Serif"/>
                <a:cs typeface="Microsoft Sans Serif"/>
              </a:rPr>
              <a:t>от </a:t>
            </a:r>
            <a:r>
              <a:rPr sz="1200" spc="-5" dirty="0">
                <a:latin typeface="Microsoft Sans Serif"/>
                <a:cs typeface="Microsoft Sans Serif"/>
              </a:rPr>
              <a:t>опасных и </a:t>
            </a:r>
            <a:r>
              <a:rPr sz="1200" spc="-10" dirty="0">
                <a:latin typeface="Microsoft Sans Serif"/>
                <a:cs typeface="Microsoft Sans Serif"/>
              </a:rPr>
              <a:t>чрезвычайных </a:t>
            </a:r>
            <a:r>
              <a:rPr sz="1200" spc="-5" dirty="0">
                <a:latin typeface="Microsoft Sans Serif"/>
                <a:cs typeface="Microsoft Sans Serif"/>
              </a:rPr>
              <a:t> ситуаций»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(2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106680">
              <a:lnSpc>
                <a:spcPts val="1340"/>
              </a:lnSpc>
              <a:spcBef>
                <a:spcPts val="290"/>
              </a:spcBef>
            </a:pPr>
            <a:r>
              <a:rPr sz="1200" spc="-15" dirty="0">
                <a:latin typeface="Microsoft Sans Serif"/>
                <a:cs typeface="Microsoft Sans Serif"/>
              </a:rPr>
              <a:t>Модуль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«Безопасность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природной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среде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endParaRPr sz="1200">
              <a:latin typeface="Microsoft Sans Serif"/>
              <a:cs typeface="Microsoft Sans Serif"/>
            </a:endParaRPr>
          </a:p>
          <a:p>
            <a:pPr marL="106680">
              <a:lnSpc>
                <a:spcPts val="1340"/>
              </a:lnSpc>
            </a:pPr>
            <a:r>
              <a:rPr sz="1200" spc="-15" dirty="0">
                <a:latin typeface="Microsoft Sans Serif"/>
                <a:cs typeface="Microsoft Sans Serif"/>
              </a:rPr>
              <a:t>экологическая </a:t>
            </a:r>
            <a:r>
              <a:rPr sz="1200" spc="-10" dirty="0">
                <a:latin typeface="Microsoft Sans Serif"/>
                <a:cs typeface="Microsoft Sans Serif"/>
              </a:rPr>
              <a:t>безопасность»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(4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106680" marR="1024255">
              <a:lnSpc>
                <a:spcPts val="1250"/>
              </a:lnSpc>
              <a:spcBef>
                <a:spcPts val="484"/>
              </a:spcBef>
            </a:pPr>
            <a:r>
              <a:rPr sz="1200" spc="-10" dirty="0">
                <a:latin typeface="Microsoft Sans Serif"/>
                <a:cs typeface="Microsoft Sans Serif"/>
              </a:rPr>
              <a:t>Модуль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«Основы </a:t>
            </a:r>
            <a:r>
              <a:rPr sz="1200" spc="-10" dirty="0">
                <a:latin typeface="Microsoft Sans Serif"/>
                <a:cs typeface="Microsoft Sans Serif"/>
              </a:rPr>
              <a:t>противодействия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экстремизму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терроризму»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(4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106680" marR="266700">
              <a:lnSpc>
                <a:spcPts val="1240"/>
              </a:lnSpc>
              <a:spcBef>
                <a:spcPts val="484"/>
              </a:spcBef>
            </a:pPr>
            <a:r>
              <a:rPr sz="1200" spc="-10" dirty="0">
                <a:latin typeface="Microsoft Sans Serif"/>
                <a:cs typeface="Microsoft Sans Serif"/>
              </a:rPr>
              <a:t>Модуль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«Основы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здорового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образа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жизни»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(2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106680" marR="660400">
              <a:lnSpc>
                <a:spcPts val="1240"/>
              </a:lnSpc>
              <a:spcBef>
                <a:spcPts val="484"/>
              </a:spcBef>
            </a:pPr>
            <a:r>
              <a:rPr sz="1200" spc="-10" dirty="0">
                <a:latin typeface="Microsoft Sans Serif"/>
                <a:cs typeface="Microsoft Sans Serif"/>
              </a:rPr>
              <a:t>Модуль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«Основы </a:t>
            </a:r>
            <a:r>
              <a:rPr sz="1200" spc="-15" dirty="0">
                <a:latin typeface="Microsoft Sans Serif"/>
                <a:cs typeface="Microsoft Sans Serif"/>
              </a:rPr>
              <a:t>медицинских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знаний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оказание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первой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помощи»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(3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106680" marR="685165">
              <a:lnSpc>
                <a:spcPts val="1250"/>
              </a:lnSpc>
              <a:spcBef>
                <a:spcPts val="475"/>
              </a:spcBef>
            </a:pPr>
            <a:r>
              <a:rPr sz="1200" spc="-10" dirty="0">
                <a:latin typeface="Microsoft Sans Serif"/>
                <a:cs typeface="Microsoft Sans Serif"/>
              </a:rPr>
              <a:t>Модуль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«Элементы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начальной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военной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подготовки»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(4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81602" y="1741677"/>
            <a:ext cx="7439659" cy="1630045"/>
            <a:chOff x="4181602" y="1741677"/>
            <a:chExt cx="7439659" cy="1630045"/>
          </a:xfrm>
        </p:grpSpPr>
        <p:sp>
          <p:nvSpPr>
            <p:cNvPr id="9" name="object 9"/>
            <p:cNvSpPr/>
            <p:nvPr/>
          </p:nvSpPr>
          <p:spPr>
            <a:xfrm>
              <a:off x="4187952" y="1748027"/>
              <a:ext cx="7426959" cy="1617345"/>
            </a:xfrm>
            <a:custGeom>
              <a:avLst/>
              <a:gdLst/>
              <a:ahLst/>
              <a:cxnLst/>
              <a:rect l="l" t="t" r="r" b="b"/>
              <a:pathLst>
                <a:path w="7426959" h="1617345">
                  <a:moveTo>
                    <a:pt x="6617970" y="0"/>
                  </a:moveTo>
                  <a:lnTo>
                    <a:pt x="6617970" y="404241"/>
                  </a:lnTo>
                  <a:lnTo>
                    <a:pt x="0" y="404241"/>
                  </a:lnTo>
                  <a:lnTo>
                    <a:pt x="0" y="1212723"/>
                  </a:lnTo>
                  <a:lnTo>
                    <a:pt x="6617970" y="1212723"/>
                  </a:lnTo>
                  <a:lnTo>
                    <a:pt x="6617970" y="1616964"/>
                  </a:lnTo>
                  <a:lnTo>
                    <a:pt x="7426452" y="808482"/>
                  </a:lnTo>
                  <a:lnTo>
                    <a:pt x="6617970" y="0"/>
                  </a:lnTo>
                  <a:close/>
                </a:path>
              </a:pathLst>
            </a:custGeom>
            <a:solidFill>
              <a:srgbClr val="43B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87952" y="1748027"/>
              <a:ext cx="7426959" cy="1617345"/>
            </a:xfrm>
            <a:custGeom>
              <a:avLst/>
              <a:gdLst/>
              <a:ahLst/>
              <a:cxnLst/>
              <a:rect l="l" t="t" r="r" b="b"/>
              <a:pathLst>
                <a:path w="7426959" h="1617345">
                  <a:moveTo>
                    <a:pt x="0" y="404241"/>
                  </a:moveTo>
                  <a:lnTo>
                    <a:pt x="6617970" y="404241"/>
                  </a:lnTo>
                  <a:lnTo>
                    <a:pt x="6617970" y="0"/>
                  </a:lnTo>
                  <a:lnTo>
                    <a:pt x="7426452" y="808482"/>
                  </a:lnTo>
                  <a:lnTo>
                    <a:pt x="6617970" y="1616964"/>
                  </a:lnTo>
                  <a:lnTo>
                    <a:pt x="6617970" y="1212723"/>
                  </a:lnTo>
                  <a:lnTo>
                    <a:pt x="0" y="1212723"/>
                  </a:lnTo>
                  <a:lnTo>
                    <a:pt x="0" y="40424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282566" y="2222373"/>
            <a:ext cx="4337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Внеурочная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деятельность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15384" y="2985516"/>
            <a:ext cx="2964180" cy="3115310"/>
          </a:xfrm>
          <a:custGeom>
            <a:avLst/>
            <a:gdLst/>
            <a:ahLst/>
            <a:cxnLst/>
            <a:rect l="l" t="t" r="r" b="b"/>
            <a:pathLst>
              <a:path w="2964179" h="3115310">
                <a:moveTo>
                  <a:pt x="2964180" y="0"/>
                </a:moveTo>
                <a:lnTo>
                  <a:pt x="0" y="0"/>
                </a:lnTo>
                <a:lnTo>
                  <a:pt x="0" y="3115056"/>
                </a:lnTo>
                <a:lnTo>
                  <a:pt x="2964180" y="3115056"/>
                </a:lnTo>
                <a:lnTo>
                  <a:pt x="2964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15384" y="2985516"/>
            <a:ext cx="2964180" cy="3115310"/>
          </a:xfrm>
          <a:prstGeom prst="rect">
            <a:avLst/>
          </a:prstGeom>
          <a:ln w="12192">
            <a:solidFill>
              <a:srgbClr val="43BA8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2400" b="1" spc="-5" dirty="0">
                <a:latin typeface="Arial"/>
                <a:cs typeface="Arial"/>
              </a:rPr>
              <a:t>35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часов</a:t>
            </a:r>
            <a:endParaRPr sz="2400">
              <a:latin typeface="Arial"/>
              <a:cs typeface="Arial"/>
            </a:endParaRPr>
          </a:p>
          <a:p>
            <a:pPr marL="91440">
              <a:lnSpc>
                <a:spcPts val="1789"/>
              </a:lnSpc>
              <a:spcBef>
                <a:spcPts val="705"/>
              </a:spcBef>
            </a:pPr>
            <a:r>
              <a:rPr sz="1600" spc="-20" dirty="0">
                <a:latin typeface="Microsoft Sans Serif"/>
                <a:cs typeface="Microsoft Sans Serif"/>
              </a:rPr>
              <a:t>Рабочая программа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курса</a:t>
            </a:r>
            <a:endParaRPr sz="1600">
              <a:latin typeface="Microsoft Sans Serif"/>
              <a:cs typeface="Microsoft Sans Serif"/>
            </a:endParaRPr>
          </a:p>
          <a:p>
            <a:pPr marL="91440">
              <a:lnSpc>
                <a:spcPts val="1655"/>
              </a:lnSpc>
            </a:pPr>
            <a:r>
              <a:rPr sz="1600" spc="-20" dirty="0">
                <a:latin typeface="Microsoft Sans Serif"/>
                <a:cs typeface="Microsoft Sans Serif"/>
              </a:rPr>
              <a:t>внеурочной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деятельности</a:t>
            </a:r>
            <a:endParaRPr sz="1600">
              <a:latin typeface="Microsoft Sans Serif"/>
              <a:cs typeface="Microsoft Sans Serif"/>
            </a:endParaRPr>
          </a:p>
          <a:p>
            <a:pPr marL="91440" marR="624840">
              <a:lnSpc>
                <a:spcPts val="1660"/>
              </a:lnSpc>
              <a:spcBef>
                <a:spcPts val="140"/>
              </a:spcBef>
            </a:pPr>
            <a:r>
              <a:rPr sz="1600" b="1" spc="-10" dirty="0">
                <a:latin typeface="Arial"/>
                <a:cs typeface="Arial"/>
              </a:rPr>
              <a:t>«Начальная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военная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подготовка»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(учебные </a:t>
            </a:r>
            <a:r>
              <a:rPr sz="1600" b="1" spc="-4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сборы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по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основам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ts val="1635"/>
              </a:lnSpc>
            </a:pPr>
            <a:r>
              <a:rPr sz="1600" b="1" spc="-10" dirty="0">
                <a:latin typeface="Arial"/>
                <a:cs typeface="Arial"/>
              </a:rPr>
              <a:t>военной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службы);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ts val="1789"/>
              </a:lnSpc>
              <a:spcBef>
                <a:spcPts val="384"/>
              </a:spcBef>
            </a:pPr>
            <a:r>
              <a:rPr sz="1600" spc="-20" dirty="0">
                <a:latin typeface="Microsoft Sans Serif"/>
                <a:cs typeface="Microsoft Sans Serif"/>
              </a:rPr>
              <a:t>Рабочая программа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курса</a:t>
            </a:r>
            <a:endParaRPr sz="1600">
              <a:latin typeface="Microsoft Sans Serif"/>
              <a:cs typeface="Microsoft Sans Serif"/>
            </a:endParaRPr>
          </a:p>
          <a:p>
            <a:pPr marL="91440">
              <a:lnSpc>
                <a:spcPts val="1660"/>
              </a:lnSpc>
            </a:pPr>
            <a:r>
              <a:rPr sz="1600" spc="-20" dirty="0">
                <a:latin typeface="Microsoft Sans Serif"/>
                <a:cs typeface="Microsoft Sans Serif"/>
              </a:rPr>
              <a:t>внеурочной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деятельности</a:t>
            </a:r>
            <a:endParaRPr sz="1600">
              <a:latin typeface="Microsoft Sans Serif"/>
              <a:cs typeface="Microsoft Sans Serif"/>
            </a:endParaRPr>
          </a:p>
          <a:p>
            <a:pPr marL="91440" marR="250190">
              <a:lnSpc>
                <a:spcPts val="1660"/>
              </a:lnSpc>
            </a:pPr>
            <a:r>
              <a:rPr sz="1600" b="1" spc="-10" dirty="0">
                <a:latin typeface="Arial"/>
                <a:cs typeface="Arial"/>
              </a:rPr>
              <a:t>«Первая </a:t>
            </a:r>
            <a:r>
              <a:rPr sz="1600" b="1" spc="-20" dirty="0">
                <a:latin typeface="Arial"/>
                <a:cs typeface="Arial"/>
              </a:rPr>
              <a:t>помощь,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основы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преподавания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первой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помощи,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основы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ухода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за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больными»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400290" y="2270505"/>
            <a:ext cx="4275455" cy="1630045"/>
            <a:chOff x="7400290" y="2270505"/>
            <a:chExt cx="4275455" cy="1630045"/>
          </a:xfrm>
        </p:grpSpPr>
        <p:sp>
          <p:nvSpPr>
            <p:cNvPr id="15" name="object 15"/>
            <p:cNvSpPr/>
            <p:nvPr/>
          </p:nvSpPr>
          <p:spPr>
            <a:xfrm>
              <a:off x="7406640" y="2276855"/>
              <a:ext cx="4262755" cy="1617345"/>
            </a:xfrm>
            <a:custGeom>
              <a:avLst/>
              <a:gdLst/>
              <a:ahLst/>
              <a:cxnLst/>
              <a:rect l="l" t="t" r="r" b="b"/>
              <a:pathLst>
                <a:path w="4262755" h="1617345">
                  <a:moveTo>
                    <a:pt x="3454145" y="0"/>
                  </a:moveTo>
                  <a:lnTo>
                    <a:pt x="3454145" y="404241"/>
                  </a:lnTo>
                  <a:lnTo>
                    <a:pt x="0" y="404241"/>
                  </a:lnTo>
                  <a:lnTo>
                    <a:pt x="0" y="1212723"/>
                  </a:lnTo>
                  <a:lnTo>
                    <a:pt x="3454145" y="1212723"/>
                  </a:lnTo>
                  <a:lnTo>
                    <a:pt x="3454145" y="1616964"/>
                  </a:lnTo>
                  <a:lnTo>
                    <a:pt x="4262628" y="808482"/>
                  </a:lnTo>
                  <a:lnTo>
                    <a:pt x="34541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06640" y="2276855"/>
              <a:ext cx="4262755" cy="1617345"/>
            </a:xfrm>
            <a:custGeom>
              <a:avLst/>
              <a:gdLst/>
              <a:ahLst/>
              <a:cxnLst/>
              <a:rect l="l" t="t" r="r" b="b"/>
              <a:pathLst>
                <a:path w="4262755" h="1617345">
                  <a:moveTo>
                    <a:pt x="0" y="404241"/>
                  </a:moveTo>
                  <a:lnTo>
                    <a:pt x="3454145" y="404241"/>
                  </a:lnTo>
                  <a:lnTo>
                    <a:pt x="3454145" y="0"/>
                  </a:lnTo>
                  <a:lnTo>
                    <a:pt x="4262628" y="808482"/>
                  </a:lnTo>
                  <a:lnTo>
                    <a:pt x="3454145" y="1616964"/>
                  </a:lnTo>
                  <a:lnTo>
                    <a:pt x="3454145" y="1212723"/>
                  </a:lnTo>
                  <a:lnTo>
                    <a:pt x="0" y="1212723"/>
                  </a:lnTo>
                  <a:lnTo>
                    <a:pt x="0" y="40424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501508" y="2752470"/>
            <a:ext cx="1413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11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класс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23404" y="3523488"/>
            <a:ext cx="4020820" cy="3069590"/>
          </a:xfrm>
          <a:custGeom>
            <a:avLst/>
            <a:gdLst/>
            <a:ahLst/>
            <a:cxnLst/>
            <a:rect l="l" t="t" r="r" b="b"/>
            <a:pathLst>
              <a:path w="4020820" h="3069590">
                <a:moveTo>
                  <a:pt x="4020311" y="0"/>
                </a:moveTo>
                <a:lnTo>
                  <a:pt x="0" y="0"/>
                </a:lnTo>
                <a:lnTo>
                  <a:pt x="0" y="3069336"/>
                </a:lnTo>
                <a:lnTo>
                  <a:pt x="4020311" y="3069336"/>
                </a:lnTo>
                <a:lnTo>
                  <a:pt x="40203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423404" y="3523488"/>
            <a:ext cx="4020820" cy="3069590"/>
          </a:xfrm>
          <a:prstGeom prst="rect">
            <a:avLst/>
          </a:prstGeom>
          <a:ln w="12192">
            <a:solidFill>
              <a:srgbClr val="6FAC46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355"/>
              </a:spcBef>
            </a:pPr>
            <a:r>
              <a:rPr sz="2800" b="1" spc="-5" dirty="0">
                <a:latin typeface="Arial"/>
                <a:cs typeface="Arial"/>
              </a:rPr>
              <a:t>34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часа</a:t>
            </a:r>
            <a:endParaRPr sz="2800">
              <a:latin typeface="Arial"/>
              <a:cs typeface="Arial"/>
            </a:endParaRPr>
          </a:p>
          <a:p>
            <a:pPr marL="106680">
              <a:lnSpc>
                <a:spcPct val="100000"/>
              </a:lnSpc>
              <a:spcBef>
                <a:spcPts val="955"/>
              </a:spcBef>
            </a:pPr>
            <a:r>
              <a:rPr sz="1200" spc="-10" dirty="0">
                <a:latin typeface="Microsoft Sans Serif"/>
                <a:cs typeface="Microsoft Sans Serif"/>
              </a:rPr>
              <a:t>Модуль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«Основы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комплексной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безопасности»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(11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106680" marR="205740">
              <a:lnSpc>
                <a:spcPts val="1240"/>
              </a:lnSpc>
              <a:spcBef>
                <a:spcPts val="495"/>
              </a:spcBef>
            </a:pPr>
            <a:r>
              <a:rPr sz="1200" spc="-10" dirty="0">
                <a:latin typeface="Microsoft Sans Serif"/>
                <a:cs typeface="Microsoft Sans Serif"/>
              </a:rPr>
              <a:t>Модуль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«Защита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населения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Российской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Федерации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от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опасных и</a:t>
            </a:r>
            <a:r>
              <a:rPr sz="1200" spc="4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чрезвычайных </a:t>
            </a:r>
            <a:r>
              <a:rPr sz="1200" spc="-5" dirty="0">
                <a:latin typeface="Microsoft Sans Serif"/>
                <a:cs typeface="Microsoft Sans Serif"/>
              </a:rPr>
              <a:t>ситуаций»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(4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106680">
              <a:lnSpc>
                <a:spcPts val="1340"/>
              </a:lnSpc>
              <a:spcBef>
                <a:spcPts val="275"/>
              </a:spcBef>
            </a:pPr>
            <a:r>
              <a:rPr sz="1200" spc="-10" dirty="0">
                <a:latin typeface="Microsoft Sans Serif"/>
                <a:cs typeface="Microsoft Sans Serif"/>
              </a:rPr>
              <a:t>Модуль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«Основы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противодействия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экстремизму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endParaRPr sz="1200">
              <a:latin typeface="Microsoft Sans Serif"/>
              <a:cs typeface="Microsoft Sans Serif"/>
            </a:endParaRPr>
          </a:p>
          <a:p>
            <a:pPr marL="106680">
              <a:lnSpc>
                <a:spcPts val="1340"/>
              </a:lnSpc>
            </a:pPr>
            <a:r>
              <a:rPr sz="1200" spc="-10" dirty="0">
                <a:latin typeface="Microsoft Sans Serif"/>
                <a:cs typeface="Microsoft Sans Serif"/>
              </a:rPr>
              <a:t>терроризму»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(4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106680">
              <a:lnSpc>
                <a:spcPct val="100000"/>
              </a:lnSpc>
              <a:spcBef>
                <a:spcPts val="290"/>
              </a:spcBef>
            </a:pPr>
            <a:r>
              <a:rPr sz="1200" spc="-10" dirty="0">
                <a:latin typeface="Microsoft Sans Serif"/>
                <a:cs typeface="Microsoft Sans Serif"/>
              </a:rPr>
              <a:t>Модуль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«Основы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здорового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образа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жизни»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(2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106680" marR="326390">
              <a:lnSpc>
                <a:spcPts val="1250"/>
              </a:lnSpc>
              <a:spcBef>
                <a:spcPts val="490"/>
              </a:spcBef>
            </a:pPr>
            <a:r>
              <a:rPr sz="1200" spc="-10" dirty="0">
                <a:latin typeface="Microsoft Sans Serif"/>
                <a:cs typeface="Microsoft Sans Serif"/>
              </a:rPr>
              <a:t>Модуль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«Основы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медицинских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знаний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оказание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первой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помощи»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(3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106680">
              <a:lnSpc>
                <a:spcPct val="100000"/>
              </a:lnSpc>
              <a:spcBef>
                <a:spcPts val="265"/>
              </a:spcBef>
            </a:pPr>
            <a:r>
              <a:rPr sz="1200" spc="-10" dirty="0">
                <a:latin typeface="Microsoft Sans Serif"/>
                <a:cs typeface="Microsoft Sans Serif"/>
              </a:rPr>
              <a:t>Модуль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«Основы обороны </a:t>
            </a:r>
            <a:r>
              <a:rPr sz="1200" spc="-10" dirty="0">
                <a:latin typeface="Microsoft Sans Serif"/>
                <a:cs typeface="Microsoft Sans Serif"/>
              </a:rPr>
              <a:t>государства»</a:t>
            </a:r>
            <a:r>
              <a:rPr sz="1200" dirty="0">
                <a:latin typeface="Microsoft Sans Serif"/>
                <a:cs typeface="Microsoft Sans Serif"/>
              </a:rPr>
              <a:t> (8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106680" marR="195580">
              <a:lnSpc>
                <a:spcPts val="1250"/>
              </a:lnSpc>
              <a:spcBef>
                <a:spcPts val="484"/>
              </a:spcBef>
            </a:pPr>
            <a:r>
              <a:rPr sz="1200" spc="-10" dirty="0">
                <a:latin typeface="Microsoft Sans Serif"/>
                <a:cs typeface="Microsoft Sans Serif"/>
              </a:rPr>
              <a:t>Модуль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«Военно-профессиональная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деятельность»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(2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20" name="Picture 4" descr="https://abinlib.ru/uploads/g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4804" y="198500"/>
            <a:ext cx="9069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Алгоритм</a:t>
            </a:r>
            <a:r>
              <a:rPr sz="2800" spc="45" dirty="0"/>
              <a:t> </a:t>
            </a:r>
            <a:r>
              <a:rPr sz="2800" spc="-10" dirty="0"/>
              <a:t>действий</a:t>
            </a:r>
            <a:r>
              <a:rPr sz="2800" spc="40" dirty="0"/>
              <a:t> </a:t>
            </a:r>
            <a:r>
              <a:rPr sz="2800" spc="-10" dirty="0"/>
              <a:t>образовательной</a:t>
            </a:r>
            <a:r>
              <a:rPr sz="2800" spc="45" dirty="0"/>
              <a:t> </a:t>
            </a:r>
            <a:r>
              <a:rPr sz="2800" spc="-10" dirty="0"/>
              <a:t>организации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36804" y="5887211"/>
            <a:ext cx="11328400" cy="5321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Издать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приказ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об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утверждении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новых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ООП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0708" y="1025652"/>
            <a:ext cx="11340465" cy="4875530"/>
            <a:chOff x="330708" y="1025652"/>
            <a:chExt cx="11340465" cy="4875530"/>
          </a:xfrm>
        </p:grpSpPr>
        <p:sp>
          <p:nvSpPr>
            <p:cNvPr id="5" name="object 5"/>
            <p:cNvSpPr/>
            <p:nvPr/>
          </p:nvSpPr>
          <p:spPr>
            <a:xfrm>
              <a:off x="336804" y="5077967"/>
              <a:ext cx="11328400" cy="817244"/>
            </a:xfrm>
            <a:custGeom>
              <a:avLst/>
              <a:gdLst/>
              <a:ahLst/>
              <a:cxnLst/>
              <a:rect l="l" t="t" r="r" b="b"/>
              <a:pathLst>
                <a:path w="11328400" h="817245">
                  <a:moveTo>
                    <a:pt x="11327892" y="0"/>
                  </a:moveTo>
                  <a:lnTo>
                    <a:pt x="0" y="0"/>
                  </a:lnTo>
                  <a:lnTo>
                    <a:pt x="0" y="530783"/>
                  </a:lnTo>
                  <a:lnTo>
                    <a:pt x="5561838" y="530783"/>
                  </a:lnTo>
                  <a:lnTo>
                    <a:pt x="5561838" y="612635"/>
                  </a:lnTo>
                  <a:lnTo>
                    <a:pt x="5459730" y="612635"/>
                  </a:lnTo>
                  <a:lnTo>
                    <a:pt x="5663946" y="816863"/>
                  </a:lnTo>
                  <a:lnTo>
                    <a:pt x="5868162" y="612635"/>
                  </a:lnTo>
                  <a:lnTo>
                    <a:pt x="5766054" y="612635"/>
                  </a:lnTo>
                  <a:lnTo>
                    <a:pt x="5766054" y="530783"/>
                  </a:lnTo>
                  <a:lnTo>
                    <a:pt x="11327892" y="530783"/>
                  </a:lnTo>
                  <a:lnTo>
                    <a:pt x="11327892" y="0"/>
                  </a:lnTo>
                  <a:close/>
                </a:path>
              </a:pathLst>
            </a:custGeom>
            <a:solidFill>
              <a:srgbClr val="449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6804" y="5077967"/>
              <a:ext cx="11328400" cy="817244"/>
            </a:xfrm>
            <a:custGeom>
              <a:avLst/>
              <a:gdLst/>
              <a:ahLst/>
              <a:cxnLst/>
              <a:rect l="l" t="t" r="r" b="b"/>
              <a:pathLst>
                <a:path w="11328400" h="817245">
                  <a:moveTo>
                    <a:pt x="11327892" y="530783"/>
                  </a:moveTo>
                  <a:lnTo>
                    <a:pt x="5766054" y="530783"/>
                  </a:lnTo>
                  <a:lnTo>
                    <a:pt x="5766054" y="612635"/>
                  </a:lnTo>
                  <a:lnTo>
                    <a:pt x="5868162" y="612635"/>
                  </a:lnTo>
                  <a:lnTo>
                    <a:pt x="5663946" y="816863"/>
                  </a:lnTo>
                  <a:lnTo>
                    <a:pt x="5459730" y="612635"/>
                  </a:lnTo>
                  <a:lnTo>
                    <a:pt x="5561838" y="612635"/>
                  </a:lnTo>
                  <a:lnTo>
                    <a:pt x="5561838" y="530783"/>
                  </a:lnTo>
                  <a:lnTo>
                    <a:pt x="0" y="530783"/>
                  </a:lnTo>
                  <a:lnTo>
                    <a:pt x="0" y="0"/>
                  </a:lnTo>
                  <a:lnTo>
                    <a:pt x="11327892" y="0"/>
                  </a:lnTo>
                  <a:lnTo>
                    <a:pt x="11327892" y="530783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6804" y="4268724"/>
              <a:ext cx="11328400" cy="817244"/>
            </a:xfrm>
            <a:custGeom>
              <a:avLst/>
              <a:gdLst/>
              <a:ahLst/>
              <a:cxnLst/>
              <a:rect l="l" t="t" r="r" b="b"/>
              <a:pathLst>
                <a:path w="11328400" h="817245">
                  <a:moveTo>
                    <a:pt x="11327892" y="0"/>
                  </a:moveTo>
                  <a:lnTo>
                    <a:pt x="0" y="0"/>
                  </a:lnTo>
                  <a:lnTo>
                    <a:pt x="0" y="530732"/>
                  </a:lnTo>
                  <a:lnTo>
                    <a:pt x="5561838" y="530732"/>
                  </a:lnTo>
                  <a:lnTo>
                    <a:pt x="5561838" y="612648"/>
                  </a:lnTo>
                  <a:lnTo>
                    <a:pt x="5459730" y="612648"/>
                  </a:lnTo>
                  <a:lnTo>
                    <a:pt x="5663946" y="816863"/>
                  </a:lnTo>
                  <a:lnTo>
                    <a:pt x="5868162" y="612648"/>
                  </a:lnTo>
                  <a:lnTo>
                    <a:pt x="5766054" y="612648"/>
                  </a:lnTo>
                  <a:lnTo>
                    <a:pt x="5766054" y="530732"/>
                  </a:lnTo>
                  <a:lnTo>
                    <a:pt x="11327892" y="530732"/>
                  </a:lnTo>
                  <a:lnTo>
                    <a:pt x="11327892" y="0"/>
                  </a:lnTo>
                  <a:close/>
                </a:path>
              </a:pathLst>
            </a:custGeom>
            <a:solidFill>
              <a:srgbClr val="43B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6804" y="4268724"/>
              <a:ext cx="11328400" cy="817244"/>
            </a:xfrm>
            <a:custGeom>
              <a:avLst/>
              <a:gdLst/>
              <a:ahLst/>
              <a:cxnLst/>
              <a:rect l="l" t="t" r="r" b="b"/>
              <a:pathLst>
                <a:path w="11328400" h="817245">
                  <a:moveTo>
                    <a:pt x="11327892" y="530732"/>
                  </a:moveTo>
                  <a:lnTo>
                    <a:pt x="5766054" y="530732"/>
                  </a:lnTo>
                  <a:lnTo>
                    <a:pt x="5766054" y="612648"/>
                  </a:lnTo>
                  <a:lnTo>
                    <a:pt x="5868162" y="612648"/>
                  </a:lnTo>
                  <a:lnTo>
                    <a:pt x="5663946" y="816863"/>
                  </a:lnTo>
                  <a:lnTo>
                    <a:pt x="5459730" y="612648"/>
                  </a:lnTo>
                  <a:lnTo>
                    <a:pt x="5561838" y="612648"/>
                  </a:lnTo>
                  <a:lnTo>
                    <a:pt x="5561838" y="530732"/>
                  </a:lnTo>
                  <a:lnTo>
                    <a:pt x="0" y="530732"/>
                  </a:lnTo>
                  <a:lnTo>
                    <a:pt x="0" y="0"/>
                  </a:lnTo>
                  <a:lnTo>
                    <a:pt x="11327892" y="0"/>
                  </a:lnTo>
                  <a:lnTo>
                    <a:pt x="11327892" y="530732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6804" y="3459480"/>
              <a:ext cx="11328400" cy="817244"/>
            </a:xfrm>
            <a:custGeom>
              <a:avLst/>
              <a:gdLst/>
              <a:ahLst/>
              <a:cxnLst/>
              <a:rect l="l" t="t" r="r" b="b"/>
              <a:pathLst>
                <a:path w="11328400" h="817245">
                  <a:moveTo>
                    <a:pt x="11327892" y="0"/>
                  </a:moveTo>
                  <a:lnTo>
                    <a:pt x="0" y="0"/>
                  </a:lnTo>
                  <a:lnTo>
                    <a:pt x="0" y="530733"/>
                  </a:lnTo>
                  <a:lnTo>
                    <a:pt x="5561838" y="530733"/>
                  </a:lnTo>
                  <a:lnTo>
                    <a:pt x="5561838" y="612648"/>
                  </a:lnTo>
                  <a:lnTo>
                    <a:pt x="5459730" y="612648"/>
                  </a:lnTo>
                  <a:lnTo>
                    <a:pt x="5663946" y="816864"/>
                  </a:lnTo>
                  <a:lnTo>
                    <a:pt x="5868162" y="612648"/>
                  </a:lnTo>
                  <a:lnTo>
                    <a:pt x="5766054" y="612648"/>
                  </a:lnTo>
                  <a:lnTo>
                    <a:pt x="5766054" y="530733"/>
                  </a:lnTo>
                  <a:lnTo>
                    <a:pt x="11327892" y="530733"/>
                  </a:lnTo>
                  <a:lnTo>
                    <a:pt x="11327892" y="0"/>
                  </a:lnTo>
                  <a:close/>
                </a:path>
              </a:pathLst>
            </a:custGeom>
            <a:solidFill>
              <a:srgbClr val="43B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6804" y="3459480"/>
              <a:ext cx="11328400" cy="817244"/>
            </a:xfrm>
            <a:custGeom>
              <a:avLst/>
              <a:gdLst/>
              <a:ahLst/>
              <a:cxnLst/>
              <a:rect l="l" t="t" r="r" b="b"/>
              <a:pathLst>
                <a:path w="11328400" h="817245">
                  <a:moveTo>
                    <a:pt x="11327892" y="530733"/>
                  </a:moveTo>
                  <a:lnTo>
                    <a:pt x="5766054" y="530733"/>
                  </a:lnTo>
                  <a:lnTo>
                    <a:pt x="5766054" y="612648"/>
                  </a:lnTo>
                  <a:lnTo>
                    <a:pt x="5868162" y="612648"/>
                  </a:lnTo>
                  <a:lnTo>
                    <a:pt x="5663946" y="816864"/>
                  </a:lnTo>
                  <a:lnTo>
                    <a:pt x="5459730" y="612648"/>
                  </a:lnTo>
                  <a:lnTo>
                    <a:pt x="5561838" y="612648"/>
                  </a:lnTo>
                  <a:lnTo>
                    <a:pt x="5561838" y="530733"/>
                  </a:lnTo>
                  <a:lnTo>
                    <a:pt x="0" y="530733"/>
                  </a:lnTo>
                  <a:lnTo>
                    <a:pt x="0" y="0"/>
                  </a:lnTo>
                  <a:lnTo>
                    <a:pt x="11327892" y="0"/>
                  </a:lnTo>
                  <a:lnTo>
                    <a:pt x="11327892" y="530733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6804" y="2650236"/>
              <a:ext cx="11328400" cy="817244"/>
            </a:xfrm>
            <a:custGeom>
              <a:avLst/>
              <a:gdLst/>
              <a:ahLst/>
              <a:cxnLst/>
              <a:rect l="l" t="t" r="r" b="b"/>
              <a:pathLst>
                <a:path w="11328400" h="817245">
                  <a:moveTo>
                    <a:pt x="11327892" y="0"/>
                  </a:moveTo>
                  <a:lnTo>
                    <a:pt x="0" y="0"/>
                  </a:lnTo>
                  <a:lnTo>
                    <a:pt x="0" y="530733"/>
                  </a:lnTo>
                  <a:lnTo>
                    <a:pt x="5561838" y="530733"/>
                  </a:lnTo>
                  <a:lnTo>
                    <a:pt x="5561838" y="612648"/>
                  </a:lnTo>
                  <a:lnTo>
                    <a:pt x="5459730" y="612648"/>
                  </a:lnTo>
                  <a:lnTo>
                    <a:pt x="5663946" y="816863"/>
                  </a:lnTo>
                  <a:lnTo>
                    <a:pt x="5868162" y="612648"/>
                  </a:lnTo>
                  <a:lnTo>
                    <a:pt x="5766054" y="612648"/>
                  </a:lnTo>
                  <a:lnTo>
                    <a:pt x="5766054" y="530733"/>
                  </a:lnTo>
                  <a:lnTo>
                    <a:pt x="11327892" y="530733"/>
                  </a:lnTo>
                  <a:lnTo>
                    <a:pt x="11327892" y="0"/>
                  </a:lnTo>
                  <a:close/>
                </a:path>
              </a:pathLst>
            </a:custGeom>
            <a:solidFill>
              <a:srgbClr val="45B6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6804" y="2650236"/>
              <a:ext cx="11328400" cy="817244"/>
            </a:xfrm>
            <a:custGeom>
              <a:avLst/>
              <a:gdLst/>
              <a:ahLst/>
              <a:cxnLst/>
              <a:rect l="l" t="t" r="r" b="b"/>
              <a:pathLst>
                <a:path w="11328400" h="817245">
                  <a:moveTo>
                    <a:pt x="11327892" y="530733"/>
                  </a:moveTo>
                  <a:lnTo>
                    <a:pt x="5766054" y="530733"/>
                  </a:lnTo>
                  <a:lnTo>
                    <a:pt x="5766054" y="612648"/>
                  </a:lnTo>
                  <a:lnTo>
                    <a:pt x="5868162" y="612648"/>
                  </a:lnTo>
                  <a:lnTo>
                    <a:pt x="5663946" y="816863"/>
                  </a:lnTo>
                  <a:lnTo>
                    <a:pt x="5459730" y="612648"/>
                  </a:lnTo>
                  <a:lnTo>
                    <a:pt x="5561838" y="612648"/>
                  </a:lnTo>
                  <a:lnTo>
                    <a:pt x="5561838" y="530733"/>
                  </a:lnTo>
                  <a:lnTo>
                    <a:pt x="0" y="530733"/>
                  </a:lnTo>
                  <a:lnTo>
                    <a:pt x="0" y="0"/>
                  </a:lnTo>
                  <a:lnTo>
                    <a:pt x="11327892" y="0"/>
                  </a:lnTo>
                  <a:lnTo>
                    <a:pt x="11327892" y="530733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6804" y="1840991"/>
              <a:ext cx="11328400" cy="817244"/>
            </a:xfrm>
            <a:custGeom>
              <a:avLst/>
              <a:gdLst/>
              <a:ahLst/>
              <a:cxnLst/>
              <a:rect l="l" t="t" r="r" b="b"/>
              <a:pathLst>
                <a:path w="11328400" h="817244">
                  <a:moveTo>
                    <a:pt x="11327892" y="0"/>
                  </a:moveTo>
                  <a:lnTo>
                    <a:pt x="0" y="0"/>
                  </a:lnTo>
                  <a:lnTo>
                    <a:pt x="0" y="530733"/>
                  </a:lnTo>
                  <a:lnTo>
                    <a:pt x="5561838" y="530733"/>
                  </a:lnTo>
                  <a:lnTo>
                    <a:pt x="5561838" y="612648"/>
                  </a:lnTo>
                  <a:lnTo>
                    <a:pt x="5459730" y="612648"/>
                  </a:lnTo>
                  <a:lnTo>
                    <a:pt x="5663946" y="816863"/>
                  </a:lnTo>
                  <a:lnTo>
                    <a:pt x="5868162" y="612648"/>
                  </a:lnTo>
                  <a:lnTo>
                    <a:pt x="5766054" y="612648"/>
                  </a:lnTo>
                  <a:lnTo>
                    <a:pt x="5766054" y="530733"/>
                  </a:lnTo>
                  <a:lnTo>
                    <a:pt x="11327892" y="530733"/>
                  </a:lnTo>
                  <a:lnTo>
                    <a:pt x="11327892" y="0"/>
                  </a:lnTo>
                  <a:close/>
                </a:path>
              </a:pathLst>
            </a:custGeom>
            <a:solidFill>
              <a:srgbClr val="4BB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6804" y="1840991"/>
              <a:ext cx="11328400" cy="817244"/>
            </a:xfrm>
            <a:custGeom>
              <a:avLst/>
              <a:gdLst/>
              <a:ahLst/>
              <a:cxnLst/>
              <a:rect l="l" t="t" r="r" b="b"/>
              <a:pathLst>
                <a:path w="11328400" h="817244">
                  <a:moveTo>
                    <a:pt x="11327892" y="530733"/>
                  </a:moveTo>
                  <a:lnTo>
                    <a:pt x="5766054" y="530733"/>
                  </a:lnTo>
                  <a:lnTo>
                    <a:pt x="5766054" y="612648"/>
                  </a:lnTo>
                  <a:lnTo>
                    <a:pt x="5868162" y="612648"/>
                  </a:lnTo>
                  <a:lnTo>
                    <a:pt x="5663946" y="816863"/>
                  </a:lnTo>
                  <a:lnTo>
                    <a:pt x="5459730" y="612648"/>
                  </a:lnTo>
                  <a:lnTo>
                    <a:pt x="5561838" y="612648"/>
                  </a:lnTo>
                  <a:lnTo>
                    <a:pt x="5561838" y="530733"/>
                  </a:lnTo>
                  <a:lnTo>
                    <a:pt x="0" y="530733"/>
                  </a:lnTo>
                  <a:lnTo>
                    <a:pt x="0" y="0"/>
                  </a:lnTo>
                  <a:lnTo>
                    <a:pt x="11327892" y="0"/>
                  </a:lnTo>
                  <a:lnTo>
                    <a:pt x="11327892" y="530733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6804" y="1031748"/>
              <a:ext cx="11328400" cy="817244"/>
            </a:xfrm>
            <a:custGeom>
              <a:avLst/>
              <a:gdLst/>
              <a:ahLst/>
              <a:cxnLst/>
              <a:rect l="l" t="t" r="r" b="b"/>
              <a:pathLst>
                <a:path w="11328400" h="817244">
                  <a:moveTo>
                    <a:pt x="11327892" y="0"/>
                  </a:moveTo>
                  <a:lnTo>
                    <a:pt x="0" y="0"/>
                  </a:lnTo>
                  <a:lnTo>
                    <a:pt x="0" y="530732"/>
                  </a:lnTo>
                  <a:lnTo>
                    <a:pt x="5561838" y="530732"/>
                  </a:lnTo>
                  <a:lnTo>
                    <a:pt x="5561838" y="612648"/>
                  </a:lnTo>
                  <a:lnTo>
                    <a:pt x="5459730" y="612648"/>
                  </a:lnTo>
                  <a:lnTo>
                    <a:pt x="5663946" y="816863"/>
                  </a:lnTo>
                  <a:lnTo>
                    <a:pt x="5868162" y="612648"/>
                  </a:lnTo>
                  <a:lnTo>
                    <a:pt x="5766054" y="612648"/>
                  </a:lnTo>
                  <a:lnTo>
                    <a:pt x="5766054" y="530732"/>
                  </a:lnTo>
                  <a:lnTo>
                    <a:pt x="11327892" y="530732"/>
                  </a:lnTo>
                  <a:lnTo>
                    <a:pt x="11327892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6804" y="1031748"/>
              <a:ext cx="11328400" cy="817244"/>
            </a:xfrm>
            <a:custGeom>
              <a:avLst/>
              <a:gdLst/>
              <a:ahLst/>
              <a:cxnLst/>
              <a:rect l="l" t="t" r="r" b="b"/>
              <a:pathLst>
                <a:path w="11328400" h="817244">
                  <a:moveTo>
                    <a:pt x="11327892" y="530732"/>
                  </a:moveTo>
                  <a:lnTo>
                    <a:pt x="5766054" y="530732"/>
                  </a:lnTo>
                  <a:lnTo>
                    <a:pt x="5766054" y="612648"/>
                  </a:lnTo>
                  <a:lnTo>
                    <a:pt x="5868162" y="612648"/>
                  </a:lnTo>
                  <a:lnTo>
                    <a:pt x="5663946" y="816863"/>
                  </a:lnTo>
                  <a:lnTo>
                    <a:pt x="5459730" y="612648"/>
                  </a:lnTo>
                  <a:lnTo>
                    <a:pt x="5561838" y="612648"/>
                  </a:lnTo>
                  <a:lnTo>
                    <a:pt x="5561838" y="530732"/>
                  </a:lnTo>
                  <a:lnTo>
                    <a:pt x="0" y="530732"/>
                  </a:lnTo>
                  <a:lnTo>
                    <a:pt x="0" y="0"/>
                  </a:lnTo>
                  <a:lnTo>
                    <a:pt x="11327892" y="0"/>
                  </a:lnTo>
                  <a:lnTo>
                    <a:pt x="11327892" y="530732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35176" y="1107694"/>
            <a:ext cx="9727565" cy="4378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Изучить</a:t>
            </a: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законодательство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и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новые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учебно-методические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документы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144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Составить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план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перехода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ФООП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 dirty="0">
              <a:latin typeface="Arial"/>
              <a:cs typeface="Arial"/>
            </a:endParaRPr>
          </a:p>
          <a:p>
            <a:pPr marL="12700" marR="5080" algn="ctr">
              <a:lnSpc>
                <a:spcPts val="208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Составить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проект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новых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общеобразовательных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программ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соответствии</a:t>
            </a:r>
            <a:r>
              <a:rPr sz="20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федеральными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ООП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Проконтролировать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как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рабочая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группа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соблюдает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требования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ФООП</a:t>
            </a:r>
            <a:endParaRPr sz="2000" dirty="0">
              <a:latin typeface="Arial"/>
              <a:cs typeface="Arial"/>
            </a:endParaRPr>
          </a:p>
          <a:p>
            <a:pPr marL="1259205" marR="1247775" algn="ctr">
              <a:lnSpc>
                <a:spcPts val="6380"/>
              </a:lnSpc>
              <a:spcBef>
                <a:spcPts val="665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Подготовить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педагогов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переходу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на новые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требования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Ознакомить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изменениями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родителей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8" name="Picture 4" descr="https://abinlib.ru/uploads/g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"/>
            <a:ext cx="1452531" cy="1026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4958" y="170179"/>
            <a:ext cx="9289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Этапы</a:t>
            </a:r>
            <a:r>
              <a:rPr sz="2800" spc="50" dirty="0"/>
              <a:t> </a:t>
            </a:r>
            <a:r>
              <a:rPr sz="2800" spc="-10" dirty="0"/>
              <a:t>деятельности</a:t>
            </a:r>
            <a:r>
              <a:rPr sz="2800" spc="55" dirty="0"/>
              <a:t> </a:t>
            </a:r>
            <a:r>
              <a:rPr sz="2800" spc="-15" dirty="0"/>
              <a:t>образовательной</a:t>
            </a:r>
            <a:r>
              <a:rPr sz="2800" spc="70" dirty="0"/>
              <a:t> </a:t>
            </a:r>
            <a:r>
              <a:rPr sz="2800" spc="-10" dirty="0"/>
              <a:t>организации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31393" y="1068069"/>
            <a:ext cx="9276080" cy="1204595"/>
            <a:chOff x="231393" y="1068069"/>
            <a:chExt cx="9276080" cy="1204595"/>
          </a:xfrm>
        </p:grpSpPr>
        <p:sp>
          <p:nvSpPr>
            <p:cNvPr id="4" name="object 4"/>
            <p:cNvSpPr/>
            <p:nvPr/>
          </p:nvSpPr>
          <p:spPr>
            <a:xfrm>
              <a:off x="237743" y="1074419"/>
              <a:ext cx="9263380" cy="1191895"/>
            </a:xfrm>
            <a:custGeom>
              <a:avLst/>
              <a:gdLst/>
              <a:ahLst/>
              <a:cxnLst/>
              <a:rect l="l" t="t" r="r" b="b"/>
              <a:pathLst>
                <a:path w="9263380" h="1191895">
                  <a:moveTo>
                    <a:pt x="9143746" y="0"/>
                  </a:moveTo>
                  <a:lnTo>
                    <a:pt x="119176" y="0"/>
                  </a:lnTo>
                  <a:lnTo>
                    <a:pt x="72785" y="9362"/>
                  </a:lnTo>
                  <a:lnTo>
                    <a:pt x="34904" y="34893"/>
                  </a:lnTo>
                  <a:lnTo>
                    <a:pt x="9364" y="72759"/>
                  </a:lnTo>
                  <a:lnTo>
                    <a:pt x="0" y="119125"/>
                  </a:lnTo>
                  <a:lnTo>
                    <a:pt x="0" y="1072641"/>
                  </a:lnTo>
                  <a:lnTo>
                    <a:pt x="9364" y="1119008"/>
                  </a:lnTo>
                  <a:lnTo>
                    <a:pt x="34904" y="1156874"/>
                  </a:lnTo>
                  <a:lnTo>
                    <a:pt x="72785" y="1182405"/>
                  </a:lnTo>
                  <a:lnTo>
                    <a:pt x="119176" y="1191767"/>
                  </a:lnTo>
                  <a:lnTo>
                    <a:pt x="9143746" y="1191767"/>
                  </a:lnTo>
                  <a:lnTo>
                    <a:pt x="9190112" y="1182405"/>
                  </a:lnTo>
                  <a:lnTo>
                    <a:pt x="9227978" y="1156874"/>
                  </a:lnTo>
                  <a:lnTo>
                    <a:pt x="9253509" y="1119008"/>
                  </a:lnTo>
                  <a:lnTo>
                    <a:pt x="9262872" y="1072641"/>
                  </a:lnTo>
                  <a:lnTo>
                    <a:pt x="9262872" y="119125"/>
                  </a:lnTo>
                  <a:lnTo>
                    <a:pt x="9253509" y="72759"/>
                  </a:lnTo>
                  <a:lnTo>
                    <a:pt x="9227978" y="34893"/>
                  </a:lnTo>
                  <a:lnTo>
                    <a:pt x="9190112" y="9362"/>
                  </a:lnTo>
                  <a:lnTo>
                    <a:pt x="914374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7743" y="1074419"/>
              <a:ext cx="9263380" cy="1191895"/>
            </a:xfrm>
            <a:custGeom>
              <a:avLst/>
              <a:gdLst/>
              <a:ahLst/>
              <a:cxnLst/>
              <a:rect l="l" t="t" r="r" b="b"/>
              <a:pathLst>
                <a:path w="9263380" h="1191895">
                  <a:moveTo>
                    <a:pt x="0" y="119125"/>
                  </a:moveTo>
                  <a:lnTo>
                    <a:pt x="9364" y="72759"/>
                  </a:lnTo>
                  <a:lnTo>
                    <a:pt x="34904" y="34893"/>
                  </a:lnTo>
                  <a:lnTo>
                    <a:pt x="72785" y="9362"/>
                  </a:lnTo>
                  <a:lnTo>
                    <a:pt x="119176" y="0"/>
                  </a:lnTo>
                  <a:lnTo>
                    <a:pt x="9143746" y="0"/>
                  </a:lnTo>
                  <a:lnTo>
                    <a:pt x="9190112" y="9362"/>
                  </a:lnTo>
                  <a:lnTo>
                    <a:pt x="9227978" y="34893"/>
                  </a:lnTo>
                  <a:lnTo>
                    <a:pt x="9253509" y="72759"/>
                  </a:lnTo>
                  <a:lnTo>
                    <a:pt x="9262872" y="119125"/>
                  </a:lnTo>
                  <a:lnTo>
                    <a:pt x="9262872" y="1072641"/>
                  </a:lnTo>
                  <a:lnTo>
                    <a:pt x="9253509" y="1119008"/>
                  </a:lnTo>
                  <a:lnTo>
                    <a:pt x="9227978" y="1156874"/>
                  </a:lnTo>
                  <a:lnTo>
                    <a:pt x="9190112" y="1182405"/>
                  </a:lnTo>
                  <a:lnTo>
                    <a:pt x="9143746" y="1191767"/>
                  </a:lnTo>
                  <a:lnTo>
                    <a:pt x="119176" y="1191767"/>
                  </a:lnTo>
                  <a:lnTo>
                    <a:pt x="72785" y="1182405"/>
                  </a:lnTo>
                  <a:lnTo>
                    <a:pt x="34904" y="1156874"/>
                  </a:lnTo>
                  <a:lnTo>
                    <a:pt x="9364" y="1119008"/>
                  </a:lnTo>
                  <a:lnTo>
                    <a:pt x="0" y="1072641"/>
                  </a:lnTo>
                  <a:lnTo>
                    <a:pt x="0" y="11912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7702" y="1320446"/>
            <a:ext cx="9177453" cy="884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0"/>
              </a:spcBef>
            </a:pP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</a:t>
            </a:r>
            <a:r>
              <a:rPr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законодательство:</a:t>
            </a:r>
            <a:r>
              <a:rPr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</a:t>
            </a:r>
            <a:r>
              <a:rPr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едерации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изменениями,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обязывают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</a:t>
            </a:r>
            <a:r>
              <a:rPr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371-ФЗ,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</a:t>
            </a: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учебно-методическими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3460" y="2581655"/>
            <a:ext cx="10137775" cy="2791561"/>
            <a:chOff x="1013460" y="2581655"/>
            <a:chExt cx="10137775" cy="2502535"/>
          </a:xfrm>
        </p:grpSpPr>
        <p:sp>
          <p:nvSpPr>
            <p:cNvPr id="8" name="object 8"/>
            <p:cNvSpPr/>
            <p:nvPr/>
          </p:nvSpPr>
          <p:spPr>
            <a:xfrm>
              <a:off x="1013460" y="2581655"/>
              <a:ext cx="9263380" cy="996950"/>
            </a:xfrm>
            <a:custGeom>
              <a:avLst/>
              <a:gdLst/>
              <a:ahLst/>
              <a:cxnLst/>
              <a:rect l="l" t="t" r="r" b="b"/>
              <a:pathLst>
                <a:path w="9263380" h="996950">
                  <a:moveTo>
                    <a:pt x="9163177" y="0"/>
                  </a:moveTo>
                  <a:lnTo>
                    <a:pt x="99669" y="0"/>
                  </a:lnTo>
                  <a:lnTo>
                    <a:pt x="60875" y="7826"/>
                  </a:lnTo>
                  <a:lnTo>
                    <a:pt x="29194" y="29178"/>
                  </a:lnTo>
                  <a:lnTo>
                    <a:pt x="7833" y="60864"/>
                  </a:lnTo>
                  <a:lnTo>
                    <a:pt x="0" y="99695"/>
                  </a:lnTo>
                  <a:lnTo>
                    <a:pt x="0" y="897001"/>
                  </a:lnTo>
                  <a:lnTo>
                    <a:pt x="7833" y="935831"/>
                  </a:lnTo>
                  <a:lnTo>
                    <a:pt x="29194" y="967517"/>
                  </a:lnTo>
                  <a:lnTo>
                    <a:pt x="60875" y="988869"/>
                  </a:lnTo>
                  <a:lnTo>
                    <a:pt x="99669" y="996696"/>
                  </a:lnTo>
                  <a:lnTo>
                    <a:pt x="9163177" y="996696"/>
                  </a:lnTo>
                  <a:lnTo>
                    <a:pt x="9202007" y="988869"/>
                  </a:lnTo>
                  <a:lnTo>
                    <a:pt x="9233693" y="967517"/>
                  </a:lnTo>
                  <a:lnTo>
                    <a:pt x="9255045" y="935831"/>
                  </a:lnTo>
                  <a:lnTo>
                    <a:pt x="9262872" y="897001"/>
                  </a:lnTo>
                  <a:lnTo>
                    <a:pt x="9262872" y="99695"/>
                  </a:lnTo>
                  <a:lnTo>
                    <a:pt x="9255045" y="60864"/>
                  </a:lnTo>
                  <a:lnTo>
                    <a:pt x="9233693" y="29178"/>
                  </a:lnTo>
                  <a:lnTo>
                    <a:pt x="9202007" y="7826"/>
                  </a:lnTo>
                  <a:lnTo>
                    <a:pt x="9163177" y="0"/>
                  </a:lnTo>
                  <a:close/>
                </a:path>
              </a:pathLst>
            </a:custGeom>
            <a:solidFill>
              <a:srgbClr val="D17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68780" y="3892295"/>
              <a:ext cx="9482455" cy="1191895"/>
            </a:xfrm>
            <a:custGeom>
              <a:avLst/>
              <a:gdLst/>
              <a:ahLst/>
              <a:cxnLst/>
              <a:rect l="l" t="t" r="r" b="b"/>
              <a:pathLst>
                <a:path w="9482455" h="1191895">
                  <a:moveTo>
                    <a:pt x="9363202" y="0"/>
                  </a:moveTo>
                  <a:lnTo>
                    <a:pt x="119125" y="0"/>
                  </a:lnTo>
                  <a:lnTo>
                    <a:pt x="72759" y="9362"/>
                  </a:lnTo>
                  <a:lnTo>
                    <a:pt x="34893" y="34893"/>
                  </a:lnTo>
                  <a:lnTo>
                    <a:pt x="9362" y="72759"/>
                  </a:lnTo>
                  <a:lnTo>
                    <a:pt x="0" y="119125"/>
                  </a:lnTo>
                  <a:lnTo>
                    <a:pt x="0" y="1072641"/>
                  </a:lnTo>
                  <a:lnTo>
                    <a:pt x="9362" y="1119008"/>
                  </a:lnTo>
                  <a:lnTo>
                    <a:pt x="34893" y="1156874"/>
                  </a:lnTo>
                  <a:lnTo>
                    <a:pt x="72759" y="1182405"/>
                  </a:lnTo>
                  <a:lnTo>
                    <a:pt x="119125" y="1191767"/>
                  </a:lnTo>
                  <a:lnTo>
                    <a:pt x="9363202" y="1191767"/>
                  </a:lnTo>
                  <a:lnTo>
                    <a:pt x="9409568" y="1182405"/>
                  </a:lnTo>
                  <a:lnTo>
                    <a:pt x="9447434" y="1156874"/>
                  </a:lnTo>
                  <a:lnTo>
                    <a:pt x="9472965" y="1119008"/>
                  </a:lnTo>
                  <a:lnTo>
                    <a:pt x="9482328" y="1072641"/>
                  </a:lnTo>
                  <a:lnTo>
                    <a:pt x="9482328" y="119125"/>
                  </a:lnTo>
                  <a:lnTo>
                    <a:pt x="9472965" y="72759"/>
                  </a:lnTo>
                  <a:lnTo>
                    <a:pt x="9447434" y="34893"/>
                  </a:lnTo>
                  <a:lnTo>
                    <a:pt x="9409568" y="9362"/>
                  </a:lnTo>
                  <a:lnTo>
                    <a:pt x="9363202" y="0"/>
                  </a:lnTo>
                  <a:close/>
                </a:path>
              </a:pathLst>
            </a:custGeom>
            <a:solidFill>
              <a:srgbClr val="B889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87932" y="2639948"/>
            <a:ext cx="9112524" cy="246477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401320">
              <a:lnSpc>
                <a:spcPct val="86300"/>
              </a:lnSpc>
              <a:spcBef>
                <a:spcPts val="345"/>
              </a:spcBef>
            </a:pPr>
            <a:r>
              <a:rPr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</a:t>
            </a:r>
            <a:r>
              <a:rPr b="1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переходу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ФООП</a:t>
            </a:r>
            <a:r>
              <a:rPr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pc="-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нескольким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направлениям: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мероприятия;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работа;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адрами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обеспечение;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</a:t>
            </a: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marR="401320">
              <a:lnSpc>
                <a:spcPct val="86300"/>
              </a:lnSpc>
              <a:spcBef>
                <a:spcPts val="345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2465" marR="5080">
              <a:lnSpc>
                <a:spcPct val="863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2465" marR="5080">
              <a:lnSpc>
                <a:spcPct val="86300"/>
              </a:lnSpc>
            </a:pPr>
            <a:r>
              <a:rPr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</a:t>
            </a:r>
            <a:r>
              <a:rPr b="1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</a:t>
            </a:r>
            <a:r>
              <a:rPr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группу,</a:t>
            </a:r>
            <a:r>
              <a:rPr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</a:t>
            </a:r>
            <a:r>
              <a:rPr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</a:t>
            </a:r>
            <a:r>
              <a:rPr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</a:t>
            </a:r>
            <a:r>
              <a:rPr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</a:t>
            </a:r>
            <a:r>
              <a:rPr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переходу</a:t>
            </a:r>
            <a:r>
              <a:rPr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ФООП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входят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заместители.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</a:t>
            </a:r>
            <a:r>
              <a:rPr spc="-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библиотеки,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ШМО,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педагога-психолога,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учителей-</a:t>
            </a:r>
            <a:r>
              <a:rPr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предметников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54223" y="5655360"/>
            <a:ext cx="9261475" cy="869983"/>
          </a:xfrm>
          <a:custGeom>
            <a:avLst/>
            <a:gdLst/>
            <a:ahLst/>
            <a:cxnLst/>
            <a:rect l="l" t="t" r="r" b="b"/>
            <a:pathLst>
              <a:path w="9261475" h="829310">
                <a:moveTo>
                  <a:pt x="9178417" y="0"/>
                </a:moveTo>
                <a:lnTo>
                  <a:pt x="82931" y="0"/>
                </a:lnTo>
                <a:lnTo>
                  <a:pt x="50631" y="6510"/>
                </a:lnTo>
                <a:lnTo>
                  <a:pt x="24272" y="24272"/>
                </a:lnTo>
                <a:lnTo>
                  <a:pt x="6510" y="50631"/>
                </a:lnTo>
                <a:lnTo>
                  <a:pt x="0" y="82931"/>
                </a:lnTo>
                <a:lnTo>
                  <a:pt x="0" y="746150"/>
                </a:lnTo>
                <a:lnTo>
                  <a:pt x="24272" y="804772"/>
                </a:lnTo>
                <a:lnTo>
                  <a:pt x="82931" y="829056"/>
                </a:lnTo>
                <a:lnTo>
                  <a:pt x="9178417" y="829068"/>
                </a:lnTo>
                <a:lnTo>
                  <a:pt x="9210716" y="822552"/>
                </a:lnTo>
                <a:lnTo>
                  <a:pt x="9237075" y="804783"/>
                </a:lnTo>
                <a:lnTo>
                  <a:pt x="9254837" y="778426"/>
                </a:lnTo>
                <a:lnTo>
                  <a:pt x="9261348" y="746150"/>
                </a:lnTo>
                <a:lnTo>
                  <a:pt x="9261348" y="82931"/>
                </a:lnTo>
                <a:lnTo>
                  <a:pt x="9254837" y="50631"/>
                </a:lnTo>
                <a:lnTo>
                  <a:pt x="9237075" y="24272"/>
                </a:lnTo>
                <a:lnTo>
                  <a:pt x="9210716" y="6510"/>
                </a:lnTo>
                <a:lnTo>
                  <a:pt x="917841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70371" y="5864926"/>
            <a:ext cx="9192514" cy="45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0"/>
              </a:spcBef>
            </a:pP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</a:t>
            </a:r>
            <a:r>
              <a:rPr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общеобразовательные</a:t>
            </a:r>
            <a:r>
              <a:rPr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b="1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4077" y="964691"/>
            <a:ext cx="11477625" cy="5401310"/>
            <a:chOff x="64077" y="964691"/>
            <a:chExt cx="11477625" cy="5401310"/>
          </a:xfrm>
        </p:grpSpPr>
        <p:sp>
          <p:nvSpPr>
            <p:cNvPr id="14" name="object 14"/>
            <p:cNvSpPr/>
            <p:nvPr/>
          </p:nvSpPr>
          <p:spPr>
            <a:xfrm>
              <a:off x="8726423" y="1987295"/>
              <a:ext cx="774700" cy="775970"/>
            </a:xfrm>
            <a:custGeom>
              <a:avLst/>
              <a:gdLst/>
              <a:ahLst/>
              <a:cxnLst/>
              <a:rect l="l" t="t" r="r" b="b"/>
              <a:pathLst>
                <a:path w="774700" h="775969">
                  <a:moveTo>
                    <a:pt x="599948" y="0"/>
                  </a:moveTo>
                  <a:lnTo>
                    <a:pt x="174244" y="0"/>
                  </a:lnTo>
                  <a:lnTo>
                    <a:pt x="174244" y="427354"/>
                  </a:lnTo>
                  <a:lnTo>
                    <a:pt x="0" y="427354"/>
                  </a:lnTo>
                  <a:lnTo>
                    <a:pt x="387096" y="775715"/>
                  </a:lnTo>
                  <a:lnTo>
                    <a:pt x="774192" y="427354"/>
                  </a:lnTo>
                  <a:lnTo>
                    <a:pt x="599948" y="427354"/>
                  </a:lnTo>
                  <a:lnTo>
                    <a:pt x="599948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26423" y="1987295"/>
              <a:ext cx="774700" cy="775970"/>
            </a:xfrm>
            <a:custGeom>
              <a:avLst/>
              <a:gdLst/>
              <a:ahLst/>
              <a:cxnLst/>
              <a:rect l="l" t="t" r="r" b="b"/>
              <a:pathLst>
                <a:path w="774700" h="775969">
                  <a:moveTo>
                    <a:pt x="0" y="427354"/>
                  </a:moveTo>
                  <a:lnTo>
                    <a:pt x="174244" y="427354"/>
                  </a:lnTo>
                  <a:lnTo>
                    <a:pt x="174244" y="0"/>
                  </a:lnTo>
                  <a:lnTo>
                    <a:pt x="599948" y="0"/>
                  </a:lnTo>
                  <a:lnTo>
                    <a:pt x="599948" y="427354"/>
                  </a:lnTo>
                  <a:lnTo>
                    <a:pt x="774192" y="427354"/>
                  </a:lnTo>
                  <a:lnTo>
                    <a:pt x="387096" y="775715"/>
                  </a:lnTo>
                  <a:lnTo>
                    <a:pt x="0" y="427354"/>
                  </a:lnTo>
                  <a:close/>
                </a:path>
              </a:pathLst>
            </a:custGeom>
            <a:ln w="12192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502139" y="3396996"/>
              <a:ext cx="774700" cy="774700"/>
            </a:xfrm>
            <a:custGeom>
              <a:avLst/>
              <a:gdLst/>
              <a:ahLst/>
              <a:cxnLst/>
              <a:rect l="l" t="t" r="r" b="b"/>
              <a:pathLst>
                <a:path w="774700" h="774700">
                  <a:moveTo>
                    <a:pt x="599948" y="0"/>
                  </a:moveTo>
                  <a:lnTo>
                    <a:pt x="174243" y="0"/>
                  </a:lnTo>
                  <a:lnTo>
                    <a:pt x="174243" y="425830"/>
                  </a:lnTo>
                  <a:lnTo>
                    <a:pt x="0" y="425830"/>
                  </a:lnTo>
                  <a:lnTo>
                    <a:pt x="387095" y="774191"/>
                  </a:lnTo>
                  <a:lnTo>
                    <a:pt x="774191" y="425830"/>
                  </a:lnTo>
                  <a:lnTo>
                    <a:pt x="599948" y="425830"/>
                  </a:lnTo>
                  <a:lnTo>
                    <a:pt x="599948" y="0"/>
                  </a:lnTo>
                  <a:close/>
                </a:path>
              </a:pathLst>
            </a:custGeom>
            <a:solidFill>
              <a:srgbClr val="ECD9D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502139" y="3396996"/>
              <a:ext cx="774700" cy="774700"/>
            </a:xfrm>
            <a:custGeom>
              <a:avLst/>
              <a:gdLst/>
              <a:ahLst/>
              <a:cxnLst/>
              <a:rect l="l" t="t" r="r" b="b"/>
              <a:pathLst>
                <a:path w="774700" h="774700">
                  <a:moveTo>
                    <a:pt x="0" y="425830"/>
                  </a:moveTo>
                  <a:lnTo>
                    <a:pt x="174243" y="425830"/>
                  </a:lnTo>
                  <a:lnTo>
                    <a:pt x="174243" y="0"/>
                  </a:lnTo>
                  <a:lnTo>
                    <a:pt x="599948" y="0"/>
                  </a:lnTo>
                  <a:lnTo>
                    <a:pt x="599948" y="425830"/>
                  </a:lnTo>
                  <a:lnTo>
                    <a:pt x="774191" y="425830"/>
                  </a:lnTo>
                  <a:lnTo>
                    <a:pt x="387095" y="774191"/>
                  </a:lnTo>
                  <a:lnTo>
                    <a:pt x="0" y="425830"/>
                  </a:lnTo>
                  <a:close/>
                </a:path>
              </a:pathLst>
            </a:custGeom>
            <a:ln w="12192">
              <a:solidFill>
                <a:srgbClr val="ECD9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65663" y="4805171"/>
              <a:ext cx="774700" cy="775970"/>
            </a:xfrm>
            <a:custGeom>
              <a:avLst/>
              <a:gdLst/>
              <a:ahLst/>
              <a:cxnLst/>
              <a:rect l="l" t="t" r="r" b="b"/>
              <a:pathLst>
                <a:path w="774700" h="775970">
                  <a:moveTo>
                    <a:pt x="599947" y="0"/>
                  </a:moveTo>
                  <a:lnTo>
                    <a:pt x="174243" y="0"/>
                  </a:lnTo>
                  <a:lnTo>
                    <a:pt x="174243" y="427354"/>
                  </a:lnTo>
                  <a:lnTo>
                    <a:pt x="0" y="427354"/>
                  </a:lnTo>
                  <a:lnTo>
                    <a:pt x="387095" y="775715"/>
                  </a:lnTo>
                  <a:lnTo>
                    <a:pt x="774191" y="427354"/>
                  </a:lnTo>
                  <a:lnTo>
                    <a:pt x="599947" y="427354"/>
                  </a:lnTo>
                  <a:lnTo>
                    <a:pt x="599947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65663" y="4805171"/>
              <a:ext cx="774700" cy="775970"/>
            </a:xfrm>
            <a:custGeom>
              <a:avLst/>
              <a:gdLst/>
              <a:ahLst/>
              <a:cxnLst/>
              <a:rect l="l" t="t" r="r" b="b"/>
              <a:pathLst>
                <a:path w="774700" h="775970">
                  <a:moveTo>
                    <a:pt x="0" y="427354"/>
                  </a:moveTo>
                  <a:lnTo>
                    <a:pt x="174243" y="427354"/>
                  </a:lnTo>
                  <a:lnTo>
                    <a:pt x="174243" y="0"/>
                  </a:lnTo>
                  <a:lnTo>
                    <a:pt x="599947" y="0"/>
                  </a:lnTo>
                  <a:lnTo>
                    <a:pt x="599947" y="427354"/>
                  </a:lnTo>
                  <a:lnTo>
                    <a:pt x="774191" y="427354"/>
                  </a:lnTo>
                  <a:lnTo>
                    <a:pt x="387095" y="775715"/>
                  </a:lnTo>
                  <a:lnTo>
                    <a:pt x="0" y="427354"/>
                  </a:lnTo>
                  <a:close/>
                </a:path>
              </a:pathLst>
            </a:custGeom>
            <a:ln w="12192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77" y="2779856"/>
              <a:ext cx="801554" cy="6733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55223" y="964691"/>
              <a:ext cx="986027" cy="12512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575" y="5481827"/>
              <a:ext cx="847343" cy="883919"/>
            </a:xfrm>
            <a:prstGeom prst="rect">
              <a:avLst/>
            </a:prstGeom>
          </p:spPr>
        </p:pic>
      </p:grpSp>
      <p:pic>
        <p:nvPicPr>
          <p:cNvPr id="23" name="Picture 4" descr="https://abinlib.ru/uploads/gp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47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4958" y="170179"/>
            <a:ext cx="9289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Этапы</a:t>
            </a:r>
            <a:r>
              <a:rPr sz="2800" spc="50" dirty="0"/>
              <a:t> </a:t>
            </a:r>
            <a:r>
              <a:rPr sz="2800" spc="-10" dirty="0"/>
              <a:t>деятельности</a:t>
            </a:r>
            <a:r>
              <a:rPr sz="2800" spc="55" dirty="0"/>
              <a:t> </a:t>
            </a:r>
            <a:r>
              <a:rPr sz="2800" spc="-15" dirty="0"/>
              <a:t>образовательной</a:t>
            </a:r>
            <a:r>
              <a:rPr sz="2800" spc="70" dirty="0"/>
              <a:t> </a:t>
            </a:r>
            <a:r>
              <a:rPr sz="2800" spc="-10" dirty="0"/>
              <a:t>организации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31393" y="1026922"/>
            <a:ext cx="10063480" cy="2173605"/>
            <a:chOff x="231393" y="1026922"/>
            <a:chExt cx="10063480" cy="2173605"/>
          </a:xfrm>
        </p:grpSpPr>
        <p:sp>
          <p:nvSpPr>
            <p:cNvPr id="4" name="object 4"/>
            <p:cNvSpPr/>
            <p:nvPr/>
          </p:nvSpPr>
          <p:spPr>
            <a:xfrm>
              <a:off x="237743" y="1033272"/>
              <a:ext cx="9263380" cy="993775"/>
            </a:xfrm>
            <a:custGeom>
              <a:avLst/>
              <a:gdLst/>
              <a:ahLst/>
              <a:cxnLst/>
              <a:rect l="l" t="t" r="r" b="b"/>
              <a:pathLst>
                <a:path w="9263380" h="993775">
                  <a:moveTo>
                    <a:pt x="9163558" y="0"/>
                  </a:moveTo>
                  <a:lnTo>
                    <a:pt x="99364" y="0"/>
                  </a:lnTo>
                  <a:lnTo>
                    <a:pt x="60687" y="7802"/>
                  </a:lnTo>
                  <a:lnTo>
                    <a:pt x="29103" y="29083"/>
                  </a:lnTo>
                  <a:lnTo>
                    <a:pt x="7808" y="60650"/>
                  </a:lnTo>
                  <a:lnTo>
                    <a:pt x="0" y="99313"/>
                  </a:lnTo>
                  <a:lnTo>
                    <a:pt x="0" y="894333"/>
                  </a:lnTo>
                  <a:lnTo>
                    <a:pt x="7808" y="932997"/>
                  </a:lnTo>
                  <a:lnTo>
                    <a:pt x="29103" y="964564"/>
                  </a:lnTo>
                  <a:lnTo>
                    <a:pt x="60687" y="985845"/>
                  </a:lnTo>
                  <a:lnTo>
                    <a:pt x="99364" y="993648"/>
                  </a:lnTo>
                  <a:lnTo>
                    <a:pt x="9163558" y="993648"/>
                  </a:lnTo>
                  <a:lnTo>
                    <a:pt x="9202221" y="985845"/>
                  </a:lnTo>
                  <a:lnTo>
                    <a:pt x="9233789" y="964564"/>
                  </a:lnTo>
                  <a:lnTo>
                    <a:pt x="9255069" y="932997"/>
                  </a:lnTo>
                  <a:lnTo>
                    <a:pt x="9262872" y="894333"/>
                  </a:lnTo>
                  <a:lnTo>
                    <a:pt x="9262872" y="99313"/>
                  </a:lnTo>
                  <a:lnTo>
                    <a:pt x="9255069" y="60650"/>
                  </a:lnTo>
                  <a:lnTo>
                    <a:pt x="9233789" y="29083"/>
                  </a:lnTo>
                  <a:lnTo>
                    <a:pt x="9202221" y="7802"/>
                  </a:lnTo>
                  <a:lnTo>
                    <a:pt x="916355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7743" y="1033272"/>
              <a:ext cx="9263380" cy="993775"/>
            </a:xfrm>
            <a:custGeom>
              <a:avLst/>
              <a:gdLst/>
              <a:ahLst/>
              <a:cxnLst/>
              <a:rect l="l" t="t" r="r" b="b"/>
              <a:pathLst>
                <a:path w="9263380" h="993775">
                  <a:moveTo>
                    <a:pt x="0" y="99313"/>
                  </a:moveTo>
                  <a:lnTo>
                    <a:pt x="7808" y="60650"/>
                  </a:lnTo>
                  <a:lnTo>
                    <a:pt x="29103" y="29083"/>
                  </a:lnTo>
                  <a:lnTo>
                    <a:pt x="60687" y="7802"/>
                  </a:lnTo>
                  <a:lnTo>
                    <a:pt x="99364" y="0"/>
                  </a:lnTo>
                  <a:lnTo>
                    <a:pt x="9163558" y="0"/>
                  </a:lnTo>
                  <a:lnTo>
                    <a:pt x="9202221" y="7802"/>
                  </a:lnTo>
                  <a:lnTo>
                    <a:pt x="9233789" y="29083"/>
                  </a:lnTo>
                  <a:lnTo>
                    <a:pt x="9255069" y="60650"/>
                  </a:lnTo>
                  <a:lnTo>
                    <a:pt x="9262872" y="99313"/>
                  </a:lnTo>
                  <a:lnTo>
                    <a:pt x="9262872" y="894333"/>
                  </a:lnTo>
                  <a:lnTo>
                    <a:pt x="9255069" y="932997"/>
                  </a:lnTo>
                  <a:lnTo>
                    <a:pt x="9233789" y="964564"/>
                  </a:lnTo>
                  <a:lnTo>
                    <a:pt x="9202221" y="985845"/>
                  </a:lnTo>
                  <a:lnTo>
                    <a:pt x="9163558" y="993648"/>
                  </a:lnTo>
                  <a:lnTo>
                    <a:pt x="99364" y="993648"/>
                  </a:lnTo>
                  <a:lnTo>
                    <a:pt x="60687" y="985845"/>
                  </a:lnTo>
                  <a:lnTo>
                    <a:pt x="29103" y="964564"/>
                  </a:lnTo>
                  <a:lnTo>
                    <a:pt x="7808" y="932997"/>
                  </a:lnTo>
                  <a:lnTo>
                    <a:pt x="0" y="894333"/>
                  </a:lnTo>
                  <a:lnTo>
                    <a:pt x="0" y="9931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1747" y="2228088"/>
              <a:ext cx="9263380" cy="972819"/>
            </a:xfrm>
            <a:custGeom>
              <a:avLst/>
              <a:gdLst/>
              <a:ahLst/>
              <a:cxnLst/>
              <a:rect l="l" t="t" r="r" b="b"/>
              <a:pathLst>
                <a:path w="9263380" h="972819">
                  <a:moveTo>
                    <a:pt x="9165590" y="0"/>
                  </a:moveTo>
                  <a:lnTo>
                    <a:pt x="97231" y="0"/>
                  </a:lnTo>
                  <a:lnTo>
                    <a:pt x="59385" y="7645"/>
                  </a:lnTo>
                  <a:lnTo>
                    <a:pt x="28479" y="28495"/>
                  </a:lnTo>
                  <a:lnTo>
                    <a:pt x="7641" y="59418"/>
                  </a:lnTo>
                  <a:lnTo>
                    <a:pt x="0" y="97282"/>
                  </a:lnTo>
                  <a:lnTo>
                    <a:pt x="0" y="875029"/>
                  </a:lnTo>
                  <a:lnTo>
                    <a:pt x="7641" y="912893"/>
                  </a:lnTo>
                  <a:lnTo>
                    <a:pt x="28479" y="943816"/>
                  </a:lnTo>
                  <a:lnTo>
                    <a:pt x="59385" y="964666"/>
                  </a:lnTo>
                  <a:lnTo>
                    <a:pt x="97231" y="972312"/>
                  </a:lnTo>
                  <a:lnTo>
                    <a:pt x="9165590" y="972312"/>
                  </a:lnTo>
                  <a:lnTo>
                    <a:pt x="9203453" y="964666"/>
                  </a:lnTo>
                  <a:lnTo>
                    <a:pt x="9234376" y="943816"/>
                  </a:lnTo>
                  <a:lnTo>
                    <a:pt x="9255226" y="912893"/>
                  </a:lnTo>
                  <a:lnTo>
                    <a:pt x="9262872" y="875029"/>
                  </a:lnTo>
                  <a:lnTo>
                    <a:pt x="9262872" y="97282"/>
                  </a:lnTo>
                  <a:lnTo>
                    <a:pt x="9255226" y="59418"/>
                  </a:lnTo>
                  <a:lnTo>
                    <a:pt x="9234376" y="28495"/>
                  </a:lnTo>
                  <a:lnTo>
                    <a:pt x="9203453" y="7645"/>
                  </a:lnTo>
                  <a:lnTo>
                    <a:pt x="9165590" y="0"/>
                  </a:lnTo>
                  <a:close/>
                </a:path>
              </a:pathLst>
            </a:custGeom>
            <a:solidFill>
              <a:srgbClr val="D17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712976" y="3439667"/>
            <a:ext cx="9482455" cy="1315720"/>
          </a:xfrm>
          <a:custGeom>
            <a:avLst/>
            <a:gdLst/>
            <a:ahLst/>
            <a:cxnLst/>
            <a:rect l="l" t="t" r="r" b="b"/>
            <a:pathLst>
              <a:path w="9482455" h="1315720">
                <a:moveTo>
                  <a:pt x="9350756" y="0"/>
                </a:moveTo>
                <a:lnTo>
                  <a:pt x="131572" y="0"/>
                </a:lnTo>
                <a:lnTo>
                  <a:pt x="89993" y="6709"/>
                </a:lnTo>
                <a:lnTo>
                  <a:pt x="53876" y="25391"/>
                </a:lnTo>
                <a:lnTo>
                  <a:pt x="25391" y="53876"/>
                </a:lnTo>
                <a:lnTo>
                  <a:pt x="6709" y="89993"/>
                </a:lnTo>
                <a:lnTo>
                  <a:pt x="0" y="131572"/>
                </a:lnTo>
                <a:lnTo>
                  <a:pt x="0" y="1183640"/>
                </a:lnTo>
                <a:lnTo>
                  <a:pt x="6709" y="1225218"/>
                </a:lnTo>
                <a:lnTo>
                  <a:pt x="25391" y="1261335"/>
                </a:lnTo>
                <a:lnTo>
                  <a:pt x="53876" y="1289820"/>
                </a:lnTo>
                <a:lnTo>
                  <a:pt x="89993" y="1308502"/>
                </a:lnTo>
                <a:lnTo>
                  <a:pt x="131572" y="1315212"/>
                </a:lnTo>
                <a:lnTo>
                  <a:pt x="9350756" y="1315212"/>
                </a:lnTo>
                <a:lnTo>
                  <a:pt x="9392334" y="1308502"/>
                </a:lnTo>
                <a:lnTo>
                  <a:pt x="9428451" y="1289820"/>
                </a:lnTo>
                <a:lnTo>
                  <a:pt x="9456936" y="1261335"/>
                </a:lnTo>
                <a:lnTo>
                  <a:pt x="9475618" y="1225218"/>
                </a:lnTo>
                <a:lnTo>
                  <a:pt x="9482328" y="1183640"/>
                </a:lnTo>
                <a:lnTo>
                  <a:pt x="9482328" y="131572"/>
                </a:lnTo>
                <a:lnTo>
                  <a:pt x="9475618" y="89993"/>
                </a:lnTo>
                <a:lnTo>
                  <a:pt x="9456936" y="53876"/>
                </a:lnTo>
                <a:lnTo>
                  <a:pt x="9428451" y="25391"/>
                </a:lnTo>
                <a:lnTo>
                  <a:pt x="9392334" y="6709"/>
                </a:lnTo>
                <a:lnTo>
                  <a:pt x="9350756" y="0"/>
                </a:lnTo>
                <a:close/>
              </a:path>
            </a:pathLst>
          </a:custGeom>
          <a:solidFill>
            <a:srgbClr val="B88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7743" y="1033272"/>
            <a:ext cx="11419633" cy="3622467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2058670">
              <a:lnSpc>
                <a:spcPct val="86200"/>
              </a:lnSpc>
              <a:spcBef>
                <a:spcPts val="335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</a:t>
            </a:r>
            <a:r>
              <a:rPr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учебно-методических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5180" marR="1122680">
              <a:lnSpc>
                <a:spcPct val="86300"/>
              </a:lnSpc>
            </a:pP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ООП.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этапе </a:t>
            </a:r>
            <a:r>
              <a:rPr spc="-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учителей.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пояснить смысл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перехода,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проконсультировать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изменениях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6060" marR="5080">
              <a:lnSpc>
                <a:spcPct val="86300"/>
              </a:lnSpc>
              <a:spcBef>
                <a:spcPts val="965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ООП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представителям)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</a:t>
            </a:r>
            <a:r>
              <a:rPr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изменениях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конца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2022/2023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spc="-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общешкольного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собрания.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донести,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коснутся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35560" y="4966715"/>
            <a:ext cx="9937104" cy="1635760"/>
          </a:xfrm>
          <a:custGeom>
            <a:avLst/>
            <a:gdLst/>
            <a:ahLst/>
            <a:cxnLst/>
            <a:rect l="l" t="t" r="r" b="b"/>
            <a:pathLst>
              <a:path w="9261475" h="1635759">
                <a:moveTo>
                  <a:pt x="9097772" y="0"/>
                </a:moveTo>
                <a:lnTo>
                  <a:pt x="163575" y="0"/>
                </a:lnTo>
                <a:lnTo>
                  <a:pt x="120062" y="5837"/>
                </a:lnTo>
                <a:lnTo>
                  <a:pt x="80978" y="22314"/>
                </a:lnTo>
                <a:lnTo>
                  <a:pt x="47879" y="47878"/>
                </a:lnTo>
                <a:lnTo>
                  <a:pt x="22314" y="80978"/>
                </a:lnTo>
                <a:lnTo>
                  <a:pt x="5837" y="120062"/>
                </a:lnTo>
                <a:lnTo>
                  <a:pt x="0" y="163575"/>
                </a:lnTo>
                <a:lnTo>
                  <a:pt x="0" y="1471726"/>
                </a:lnTo>
                <a:lnTo>
                  <a:pt x="5837" y="1515197"/>
                </a:lnTo>
                <a:lnTo>
                  <a:pt x="22314" y="1554259"/>
                </a:lnTo>
                <a:lnTo>
                  <a:pt x="47878" y="1587355"/>
                </a:lnTo>
                <a:lnTo>
                  <a:pt x="80978" y="1612925"/>
                </a:lnTo>
                <a:lnTo>
                  <a:pt x="120062" y="1629410"/>
                </a:lnTo>
                <a:lnTo>
                  <a:pt x="163575" y="1635251"/>
                </a:lnTo>
                <a:lnTo>
                  <a:pt x="9097772" y="1635251"/>
                </a:lnTo>
                <a:lnTo>
                  <a:pt x="9141285" y="1629410"/>
                </a:lnTo>
                <a:lnTo>
                  <a:pt x="9180369" y="1612925"/>
                </a:lnTo>
                <a:lnTo>
                  <a:pt x="9213469" y="1587355"/>
                </a:lnTo>
                <a:lnTo>
                  <a:pt x="9239033" y="1554259"/>
                </a:lnTo>
                <a:lnTo>
                  <a:pt x="9255510" y="1515197"/>
                </a:lnTo>
                <a:lnTo>
                  <a:pt x="9261348" y="1471726"/>
                </a:lnTo>
                <a:lnTo>
                  <a:pt x="9261348" y="163575"/>
                </a:lnTo>
                <a:lnTo>
                  <a:pt x="9255510" y="120062"/>
                </a:lnTo>
                <a:lnTo>
                  <a:pt x="9239033" y="80978"/>
                </a:lnTo>
                <a:lnTo>
                  <a:pt x="9213469" y="47878"/>
                </a:lnTo>
                <a:lnTo>
                  <a:pt x="9180369" y="22314"/>
                </a:lnTo>
                <a:lnTo>
                  <a:pt x="9141285" y="5837"/>
                </a:lnTo>
                <a:lnTo>
                  <a:pt x="9097772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35560" y="5097017"/>
            <a:ext cx="9937103" cy="1472197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 marR="265430">
              <a:lnSpc>
                <a:spcPct val="86300"/>
              </a:lnSpc>
              <a:spcBef>
                <a:spcPts val="334"/>
              </a:spcBef>
            </a:pPr>
            <a:r>
              <a:rPr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</a:t>
            </a:r>
            <a:r>
              <a:rPr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запланировать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повестке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ООП.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Выступить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раза: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февральском,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приведению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ФООП,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августовском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придет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утверждать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новым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годом.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одним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бразования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единым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</a:t>
            </a:r>
            <a:r>
              <a:rPr spc="-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500742" y="1779524"/>
            <a:ext cx="792480" cy="792480"/>
            <a:chOff x="8714231" y="1842516"/>
            <a:chExt cx="792480" cy="792480"/>
          </a:xfrm>
        </p:grpSpPr>
        <p:sp>
          <p:nvSpPr>
            <p:cNvPr id="12" name="object 12"/>
            <p:cNvSpPr/>
            <p:nvPr/>
          </p:nvSpPr>
          <p:spPr>
            <a:xfrm>
              <a:off x="8720327" y="1848612"/>
              <a:ext cx="780415" cy="780415"/>
            </a:xfrm>
            <a:custGeom>
              <a:avLst/>
              <a:gdLst/>
              <a:ahLst/>
              <a:cxnLst/>
              <a:rect l="l" t="t" r="r" b="b"/>
              <a:pathLst>
                <a:path w="780415" h="780414">
                  <a:moveTo>
                    <a:pt x="604774" y="0"/>
                  </a:moveTo>
                  <a:lnTo>
                    <a:pt x="175514" y="0"/>
                  </a:lnTo>
                  <a:lnTo>
                    <a:pt x="175514" y="429133"/>
                  </a:lnTo>
                  <a:lnTo>
                    <a:pt x="0" y="429133"/>
                  </a:lnTo>
                  <a:lnTo>
                    <a:pt x="390144" y="780288"/>
                  </a:lnTo>
                  <a:lnTo>
                    <a:pt x="780288" y="429133"/>
                  </a:lnTo>
                  <a:lnTo>
                    <a:pt x="604774" y="429133"/>
                  </a:lnTo>
                  <a:lnTo>
                    <a:pt x="604774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20327" y="1848612"/>
              <a:ext cx="780415" cy="780415"/>
            </a:xfrm>
            <a:custGeom>
              <a:avLst/>
              <a:gdLst/>
              <a:ahLst/>
              <a:cxnLst/>
              <a:rect l="l" t="t" r="r" b="b"/>
              <a:pathLst>
                <a:path w="780415" h="780414">
                  <a:moveTo>
                    <a:pt x="0" y="429133"/>
                  </a:moveTo>
                  <a:lnTo>
                    <a:pt x="175514" y="429133"/>
                  </a:lnTo>
                  <a:lnTo>
                    <a:pt x="175514" y="0"/>
                  </a:lnTo>
                  <a:lnTo>
                    <a:pt x="604774" y="0"/>
                  </a:lnTo>
                  <a:lnTo>
                    <a:pt x="604774" y="429133"/>
                  </a:lnTo>
                  <a:lnTo>
                    <a:pt x="780288" y="429133"/>
                  </a:lnTo>
                  <a:lnTo>
                    <a:pt x="390144" y="780288"/>
                  </a:lnTo>
                  <a:lnTo>
                    <a:pt x="0" y="429133"/>
                  </a:lnTo>
                  <a:close/>
                </a:path>
              </a:pathLst>
            </a:custGeom>
            <a:ln w="12192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74514" y="3021841"/>
            <a:ext cx="11511582" cy="2842261"/>
            <a:chOff x="-471346" y="3267455"/>
            <a:chExt cx="11511582" cy="2842261"/>
          </a:xfrm>
        </p:grpSpPr>
        <p:sp>
          <p:nvSpPr>
            <p:cNvPr id="15" name="object 15"/>
            <p:cNvSpPr/>
            <p:nvPr/>
          </p:nvSpPr>
          <p:spPr>
            <a:xfrm>
              <a:off x="9496043" y="3267455"/>
              <a:ext cx="780415" cy="780415"/>
            </a:xfrm>
            <a:custGeom>
              <a:avLst/>
              <a:gdLst/>
              <a:ahLst/>
              <a:cxnLst/>
              <a:rect l="l" t="t" r="r" b="b"/>
              <a:pathLst>
                <a:path w="780415" h="780414">
                  <a:moveTo>
                    <a:pt x="604774" y="0"/>
                  </a:moveTo>
                  <a:lnTo>
                    <a:pt x="175513" y="0"/>
                  </a:lnTo>
                  <a:lnTo>
                    <a:pt x="175513" y="429133"/>
                  </a:lnTo>
                  <a:lnTo>
                    <a:pt x="0" y="429133"/>
                  </a:lnTo>
                  <a:lnTo>
                    <a:pt x="390144" y="780288"/>
                  </a:lnTo>
                  <a:lnTo>
                    <a:pt x="780287" y="429133"/>
                  </a:lnTo>
                  <a:lnTo>
                    <a:pt x="604774" y="429133"/>
                  </a:lnTo>
                  <a:lnTo>
                    <a:pt x="604774" y="0"/>
                  </a:lnTo>
                  <a:close/>
                </a:path>
              </a:pathLst>
            </a:custGeom>
            <a:solidFill>
              <a:srgbClr val="ECD9D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96043" y="3267455"/>
              <a:ext cx="780415" cy="780415"/>
            </a:xfrm>
            <a:custGeom>
              <a:avLst/>
              <a:gdLst/>
              <a:ahLst/>
              <a:cxnLst/>
              <a:rect l="l" t="t" r="r" b="b"/>
              <a:pathLst>
                <a:path w="780415" h="780414">
                  <a:moveTo>
                    <a:pt x="0" y="429133"/>
                  </a:moveTo>
                  <a:lnTo>
                    <a:pt x="175513" y="429133"/>
                  </a:lnTo>
                  <a:lnTo>
                    <a:pt x="175513" y="0"/>
                  </a:lnTo>
                  <a:lnTo>
                    <a:pt x="604774" y="0"/>
                  </a:lnTo>
                  <a:lnTo>
                    <a:pt x="604774" y="429133"/>
                  </a:lnTo>
                  <a:lnTo>
                    <a:pt x="780287" y="429133"/>
                  </a:lnTo>
                  <a:lnTo>
                    <a:pt x="390144" y="780288"/>
                  </a:lnTo>
                  <a:lnTo>
                    <a:pt x="0" y="429133"/>
                  </a:lnTo>
                  <a:close/>
                </a:path>
              </a:pathLst>
            </a:custGeom>
            <a:ln w="12192">
              <a:solidFill>
                <a:srgbClr val="ECD9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61091" y="4684775"/>
              <a:ext cx="779145" cy="780415"/>
            </a:xfrm>
            <a:custGeom>
              <a:avLst/>
              <a:gdLst/>
              <a:ahLst/>
              <a:cxnLst/>
              <a:rect l="l" t="t" r="r" b="b"/>
              <a:pathLst>
                <a:path w="779145" h="780414">
                  <a:moveTo>
                    <a:pt x="603503" y="0"/>
                  </a:moveTo>
                  <a:lnTo>
                    <a:pt x="175259" y="0"/>
                  </a:lnTo>
                  <a:lnTo>
                    <a:pt x="175259" y="429894"/>
                  </a:lnTo>
                  <a:lnTo>
                    <a:pt x="0" y="429894"/>
                  </a:lnTo>
                  <a:lnTo>
                    <a:pt x="389381" y="780288"/>
                  </a:lnTo>
                  <a:lnTo>
                    <a:pt x="778763" y="429894"/>
                  </a:lnTo>
                  <a:lnTo>
                    <a:pt x="603503" y="429894"/>
                  </a:lnTo>
                  <a:lnTo>
                    <a:pt x="603503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61091" y="4684775"/>
              <a:ext cx="779145" cy="780415"/>
            </a:xfrm>
            <a:custGeom>
              <a:avLst/>
              <a:gdLst/>
              <a:ahLst/>
              <a:cxnLst/>
              <a:rect l="l" t="t" r="r" b="b"/>
              <a:pathLst>
                <a:path w="779145" h="780414">
                  <a:moveTo>
                    <a:pt x="0" y="429894"/>
                  </a:moveTo>
                  <a:lnTo>
                    <a:pt x="175259" y="429894"/>
                  </a:lnTo>
                  <a:lnTo>
                    <a:pt x="175259" y="0"/>
                  </a:lnTo>
                  <a:lnTo>
                    <a:pt x="603503" y="0"/>
                  </a:lnTo>
                  <a:lnTo>
                    <a:pt x="603503" y="429894"/>
                  </a:lnTo>
                  <a:lnTo>
                    <a:pt x="778763" y="429894"/>
                  </a:lnTo>
                  <a:lnTo>
                    <a:pt x="389381" y="780288"/>
                  </a:lnTo>
                  <a:lnTo>
                    <a:pt x="0" y="429894"/>
                  </a:lnTo>
                  <a:close/>
                </a:path>
              </a:pathLst>
            </a:custGeom>
            <a:ln w="12191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71346" y="5213604"/>
              <a:ext cx="1688592" cy="896112"/>
            </a:xfrm>
            <a:prstGeom prst="rect">
              <a:avLst/>
            </a:prstGeom>
          </p:spPr>
        </p:pic>
      </p:grpSp>
      <p:pic>
        <p:nvPicPr>
          <p:cNvPr id="20" name="Picture 4" descr="https://abinlib.ru/uploads/g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83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school77.tgl.ru/sp/pic/File/NOVOSTI/2021/img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FE4EC"/>
              </a:clrFrom>
              <a:clrTo>
                <a:srgbClr val="BFE4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16" y="2928934"/>
            <a:ext cx="4976783" cy="3732588"/>
          </a:xfrm>
          <a:prstGeom prst="rect">
            <a:avLst/>
          </a:prstGeom>
          <a:noFill/>
        </p:spPr>
      </p:pic>
      <p:pic>
        <p:nvPicPr>
          <p:cNvPr id="3" name="object 3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2860"/>
            <a:ext cx="12192000" cy="683514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0" y="2000240"/>
            <a:ext cx="8429684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3110" marR="745490" algn="ctr">
              <a:lnSpc>
                <a:spcPct val="100000"/>
              </a:lnSpc>
              <a:spcBef>
                <a:spcPts val="105"/>
              </a:spcBef>
            </a:pPr>
            <a:r>
              <a:rPr lang="ru-RU" sz="3200" dirty="0" smtClean="0">
                <a:solidFill>
                  <a:schemeClr val="tx2"/>
                </a:solidFill>
              </a:rPr>
              <a:t>О развитии функциональной грамотности обучающихся</a:t>
            </a:r>
            <a:br>
              <a:rPr lang="ru-RU" sz="3200" dirty="0" smtClean="0">
                <a:solidFill>
                  <a:schemeClr val="tx2"/>
                </a:solidFill>
              </a:rPr>
            </a:br>
            <a:endParaRPr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s://abinlib.ru/uploads/g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113810"/>
              </p:ext>
            </p:extLst>
          </p:nvPr>
        </p:nvGraphicFramePr>
        <p:xfrm>
          <a:off x="309522" y="928671"/>
          <a:ext cx="5072098" cy="5668691"/>
        </p:xfrm>
        <a:graphic>
          <a:graphicData uri="http://schemas.openxmlformats.org/drawingml/2006/table">
            <a:tbl>
              <a:tblPr/>
              <a:tblGrid>
                <a:gridCol w="334379"/>
                <a:gridCol w="1779691"/>
                <a:gridCol w="1008112"/>
                <a:gridCol w="1053365"/>
                <a:gridCol w="896551"/>
              </a:tblGrid>
              <a:tr h="821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дневных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школ, работающих на РЭШ ФГ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учителей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Сочи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Крымский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Новороссийск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Лабинский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Краснодар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Красноармейский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Северский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Белореченский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Отрадненский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Тихорецкий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Новокубанский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Ленинградский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Армавир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Кущевский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Павловский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Тимашевский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Анапа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Ейский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Каневской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Абинский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Курганинский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Прим.-Ахтарский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Тбилисский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Калининский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Кореновский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957794"/>
              </p:ext>
            </p:extLst>
          </p:nvPr>
        </p:nvGraphicFramePr>
        <p:xfrm>
          <a:off x="6667504" y="928670"/>
          <a:ext cx="5157913" cy="5668681"/>
        </p:xfrm>
        <a:graphic>
          <a:graphicData uri="http://schemas.openxmlformats.org/drawingml/2006/table">
            <a:tbl>
              <a:tblPr/>
              <a:tblGrid>
                <a:gridCol w="340035"/>
                <a:gridCol w="1824765"/>
                <a:gridCol w="1008112"/>
                <a:gridCol w="1073281"/>
                <a:gridCol w="911720"/>
              </a:tblGrid>
              <a:tr h="796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дневных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04" marR="4704" marT="47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школ, работающих на РЭШ ФГ</a:t>
                      </a:r>
                    </a:p>
                  </a:txBody>
                  <a:tcPr marL="4704" marR="4704" marT="47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учителей </a:t>
                      </a:r>
                    </a:p>
                  </a:txBody>
                  <a:tcPr marL="4704" marR="4704" marT="47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6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Усть-Лабинский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Славянский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Белоглинский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Кавказский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Староминский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Темрюкский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Туапсинский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6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Геленджик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Гулькевичский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Динской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Крыловский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Апшеронский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Новопокровский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Щербиновский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Горячий Ключ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Брюховецкий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Выселковский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Мостовский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 Успенский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object 2"/>
          <p:cNvSpPr txBox="1">
            <a:spLocks noGrp="1"/>
          </p:cNvSpPr>
          <p:nvPr>
            <p:ph type="title"/>
          </p:nvPr>
        </p:nvSpPr>
        <p:spPr>
          <a:xfrm>
            <a:off x="1666844" y="0"/>
            <a:ext cx="10287072" cy="74828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82550" marR="5080" indent="-82550" algn="ctr">
              <a:lnSpc>
                <a:spcPts val="2700"/>
              </a:lnSpc>
              <a:spcBef>
                <a:spcPts val="434"/>
              </a:spcBef>
            </a:pPr>
            <a:r>
              <a:rPr lang="ru-RU" sz="2400" spc="-5" dirty="0" smtClean="0"/>
              <a:t>Использование банка заданий по функциональной грамотности РЭШ в образовательном процессе в 2022-2023 учебном году</a:t>
            </a:r>
            <a:endParaRPr sz="2400" spc="-15" dirty="0"/>
          </a:p>
        </p:txBody>
      </p:sp>
    </p:spTree>
    <p:extLst>
      <p:ext uri="{BB962C8B-B14F-4D97-AF65-F5344CB8AC3E}">
        <p14:creationId xmlns:p14="http://schemas.microsoft.com/office/powerpoint/2010/main" val="18988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3968" y="0"/>
            <a:ext cx="9429816" cy="74828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436688" marR="5080" algn="ctr">
              <a:lnSpc>
                <a:spcPts val="2700"/>
              </a:lnSpc>
              <a:spcBef>
                <a:spcPts val="434"/>
              </a:spcBef>
            </a:pPr>
            <a:r>
              <a:rPr lang="ru-RU" spc="-5" dirty="0" smtClean="0"/>
              <a:t>З</a:t>
            </a:r>
            <a:r>
              <a:rPr spc="-25" smtClean="0"/>
              <a:t>адачи</a:t>
            </a:r>
            <a:r>
              <a:rPr spc="5" smtClean="0"/>
              <a:t> </a:t>
            </a:r>
            <a:r>
              <a:rPr lang="ru-RU" spc="-5" dirty="0" smtClean="0"/>
              <a:t>реализации мероприятий </a:t>
            </a:r>
            <a:br>
              <a:rPr lang="ru-RU" spc="-5" dirty="0" smtClean="0"/>
            </a:br>
            <a:r>
              <a:rPr lang="ru-RU" spc="-5" dirty="0" smtClean="0"/>
              <a:t>по функциональной грамотности</a:t>
            </a:r>
            <a:endParaRPr spc="-15" dirty="0"/>
          </a:p>
        </p:txBody>
      </p:sp>
      <p:grpSp>
        <p:nvGrpSpPr>
          <p:cNvPr id="3" name="object 3"/>
          <p:cNvGrpSpPr/>
          <p:nvPr/>
        </p:nvGrpSpPr>
        <p:grpSpPr>
          <a:xfrm>
            <a:off x="286510" y="1098802"/>
            <a:ext cx="10953025" cy="1044313"/>
            <a:chOff x="286511" y="1098803"/>
            <a:chExt cx="10896600" cy="692150"/>
          </a:xfrm>
        </p:grpSpPr>
        <p:sp>
          <p:nvSpPr>
            <p:cNvPr id="4" name="object 4"/>
            <p:cNvSpPr/>
            <p:nvPr/>
          </p:nvSpPr>
          <p:spPr>
            <a:xfrm>
              <a:off x="292607" y="1356359"/>
              <a:ext cx="10884535" cy="428625"/>
            </a:xfrm>
            <a:custGeom>
              <a:avLst/>
              <a:gdLst/>
              <a:ahLst/>
              <a:cxnLst/>
              <a:rect l="l" t="t" r="r" b="b"/>
              <a:pathLst>
                <a:path w="10884535" h="428625">
                  <a:moveTo>
                    <a:pt x="0" y="428244"/>
                  </a:moveTo>
                  <a:lnTo>
                    <a:pt x="10884408" y="428244"/>
                  </a:lnTo>
                  <a:lnTo>
                    <a:pt x="10884408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7887" y="1104899"/>
              <a:ext cx="10290175" cy="501650"/>
            </a:xfrm>
            <a:custGeom>
              <a:avLst/>
              <a:gdLst/>
              <a:ahLst/>
              <a:cxnLst/>
              <a:rect l="l" t="t" r="r" b="b"/>
              <a:pathLst>
                <a:path w="10290175" h="501650">
                  <a:moveTo>
                    <a:pt x="10206482" y="0"/>
                  </a:moveTo>
                  <a:lnTo>
                    <a:pt x="83566" y="0"/>
                  </a:lnTo>
                  <a:lnTo>
                    <a:pt x="51038" y="6574"/>
                  </a:lnTo>
                  <a:lnTo>
                    <a:pt x="24476" y="24495"/>
                  </a:lnTo>
                  <a:lnTo>
                    <a:pt x="6567" y="51059"/>
                  </a:lnTo>
                  <a:lnTo>
                    <a:pt x="0" y="83565"/>
                  </a:lnTo>
                  <a:lnTo>
                    <a:pt x="0" y="417829"/>
                  </a:lnTo>
                  <a:lnTo>
                    <a:pt x="6567" y="450336"/>
                  </a:lnTo>
                  <a:lnTo>
                    <a:pt x="24476" y="476900"/>
                  </a:lnTo>
                  <a:lnTo>
                    <a:pt x="51038" y="494821"/>
                  </a:lnTo>
                  <a:lnTo>
                    <a:pt x="83566" y="501396"/>
                  </a:lnTo>
                  <a:lnTo>
                    <a:pt x="10206482" y="501396"/>
                  </a:lnTo>
                  <a:lnTo>
                    <a:pt x="10238988" y="494821"/>
                  </a:lnTo>
                  <a:lnTo>
                    <a:pt x="10265552" y="476900"/>
                  </a:lnTo>
                  <a:lnTo>
                    <a:pt x="10283473" y="450336"/>
                  </a:lnTo>
                  <a:lnTo>
                    <a:pt x="10290048" y="417829"/>
                  </a:lnTo>
                  <a:lnTo>
                    <a:pt x="10290048" y="83565"/>
                  </a:lnTo>
                  <a:lnTo>
                    <a:pt x="10283473" y="51059"/>
                  </a:lnTo>
                  <a:lnTo>
                    <a:pt x="10265552" y="24495"/>
                  </a:lnTo>
                  <a:lnTo>
                    <a:pt x="10238988" y="6574"/>
                  </a:lnTo>
                  <a:lnTo>
                    <a:pt x="1020648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7887" y="1104899"/>
              <a:ext cx="10290175" cy="501650"/>
            </a:xfrm>
            <a:custGeom>
              <a:avLst/>
              <a:gdLst/>
              <a:ahLst/>
              <a:cxnLst/>
              <a:rect l="l" t="t" r="r" b="b"/>
              <a:pathLst>
                <a:path w="10290175" h="501650">
                  <a:moveTo>
                    <a:pt x="0" y="83565"/>
                  </a:moveTo>
                  <a:lnTo>
                    <a:pt x="6567" y="51059"/>
                  </a:lnTo>
                  <a:lnTo>
                    <a:pt x="24476" y="24495"/>
                  </a:lnTo>
                  <a:lnTo>
                    <a:pt x="51038" y="6574"/>
                  </a:lnTo>
                  <a:lnTo>
                    <a:pt x="83566" y="0"/>
                  </a:lnTo>
                  <a:lnTo>
                    <a:pt x="10206482" y="0"/>
                  </a:lnTo>
                  <a:lnTo>
                    <a:pt x="10238988" y="6574"/>
                  </a:lnTo>
                  <a:lnTo>
                    <a:pt x="10265552" y="24495"/>
                  </a:lnTo>
                  <a:lnTo>
                    <a:pt x="10283473" y="51059"/>
                  </a:lnTo>
                  <a:lnTo>
                    <a:pt x="10290048" y="83565"/>
                  </a:lnTo>
                  <a:lnTo>
                    <a:pt x="10290048" y="417829"/>
                  </a:lnTo>
                  <a:lnTo>
                    <a:pt x="10283473" y="450336"/>
                  </a:lnTo>
                  <a:lnTo>
                    <a:pt x="10265552" y="476900"/>
                  </a:lnTo>
                  <a:lnTo>
                    <a:pt x="10238988" y="494821"/>
                  </a:lnTo>
                  <a:lnTo>
                    <a:pt x="10206482" y="501396"/>
                  </a:lnTo>
                  <a:lnTo>
                    <a:pt x="83566" y="501396"/>
                  </a:lnTo>
                  <a:lnTo>
                    <a:pt x="51038" y="494821"/>
                  </a:lnTo>
                  <a:lnTo>
                    <a:pt x="24476" y="476900"/>
                  </a:lnTo>
                  <a:lnTo>
                    <a:pt x="6567" y="450336"/>
                  </a:lnTo>
                  <a:lnTo>
                    <a:pt x="0" y="417829"/>
                  </a:lnTo>
                  <a:lnTo>
                    <a:pt x="0" y="8356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09522" y="2285992"/>
            <a:ext cx="10930014" cy="1143008"/>
            <a:chOff x="286511" y="1869948"/>
            <a:chExt cx="10896600" cy="692150"/>
          </a:xfrm>
        </p:grpSpPr>
        <p:sp>
          <p:nvSpPr>
            <p:cNvPr id="8" name="object 8"/>
            <p:cNvSpPr/>
            <p:nvPr/>
          </p:nvSpPr>
          <p:spPr>
            <a:xfrm>
              <a:off x="292607" y="2127504"/>
              <a:ext cx="10884535" cy="428625"/>
            </a:xfrm>
            <a:custGeom>
              <a:avLst/>
              <a:gdLst/>
              <a:ahLst/>
              <a:cxnLst/>
              <a:rect l="l" t="t" r="r" b="b"/>
              <a:pathLst>
                <a:path w="10884535" h="428625">
                  <a:moveTo>
                    <a:pt x="0" y="428244"/>
                  </a:moveTo>
                  <a:lnTo>
                    <a:pt x="10884408" y="428244"/>
                  </a:lnTo>
                  <a:lnTo>
                    <a:pt x="10884408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7887" y="1876044"/>
              <a:ext cx="10290175" cy="501650"/>
            </a:xfrm>
            <a:custGeom>
              <a:avLst/>
              <a:gdLst/>
              <a:ahLst/>
              <a:cxnLst/>
              <a:rect l="l" t="t" r="r" b="b"/>
              <a:pathLst>
                <a:path w="10290175" h="501650">
                  <a:moveTo>
                    <a:pt x="10206482" y="0"/>
                  </a:moveTo>
                  <a:lnTo>
                    <a:pt x="83566" y="0"/>
                  </a:lnTo>
                  <a:lnTo>
                    <a:pt x="51038" y="6574"/>
                  </a:lnTo>
                  <a:lnTo>
                    <a:pt x="24476" y="24495"/>
                  </a:lnTo>
                  <a:lnTo>
                    <a:pt x="6567" y="51059"/>
                  </a:lnTo>
                  <a:lnTo>
                    <a:pt x="0" y="83565"/>
                  </a:lnTo>
                  <a:lnTo>
                    <a:pt x="0" y="417829"/>
                  </a:lnTo>
                  <a:lnTo>
                    <a:pt x="6567" y="450336"/>
                  </a:lnTo>
                  <a:lnTo>
                    <a:pt x="24476" y="476900"/>
                  </a:lnTo>
                  <a:lnTo>
                    <a:pt x="51038" y="494821"/>
                  </a:lnTo>
                  <a:lnTo>
                    <a:pt x="83566" y="501395"/>
                  </a:lnTo>
                  <a:lnTo>
                    <a:pt x="10206482" y="501395"/>
                  </a:lnTo>
                  <a:lnTo>
                    <a:pt x="10238988" y="494821"/>
                  </a:lnTo>
                  <a:lnTo>
                    <a:pt x="10265552" y="476900"/>
                  </a:lnTo>
                  <a:lnTo>
                    <a:pt x="10283473" y="450336"/>
                  </a:lnTo>
                  <a:lnTo>
                    <a:pt x="10290048" y="417829"/>
                  </a:lnTo>
                  <a:lnTo>
                    <a:pt x="10290048" y="83565"/>
                  </a:lnTo>
                  <a:lnTo>
                    <a:pt x="10283473" y="51059"/>
                  </a:lnTo>
                  <a:lnTo>
                    <a:pt x="10265552" y="24495"/>
                  </a:lnTo>
                  <a:lnTo>
                    <a:pt x="10238988" y="6574"/>
                  </a:lnTo>
                  <a:lnTo>
                    <a:pt x="1020648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7887" y="1876044"/>
              <a:ext cx="10290175" cy="501650"/>
            </a:xfrm>
            <a:custGeom>
              <a:avLst/>
              <a:gdLst/>
              <a:ahLst/>
              <a:cxnLst/>
              <a:rect l="l" t="t" r="r" b="b"/>
              <a:pathLst>
                <a:path w="10290175" h="501650">
                  <a:moveTo>
                    <a:pt x="0" y="83565"/>
                  </a:moveTo>
                  <a:lnTo>
                    <a:pt x="6567" y="51059"/>
                  </a:lnTo>
                  <a:lnTo>
                    <a:pt x="24476" y="24495"/>
                  </a:lnTo>
                  <a:lnTo>
                    <a:pt x="51038" y="6574"/>
                  </a:lnTo>
                  <a:lnTo>
                    <a:pt x="83566" y="0"/>
                  </a:lnTo>
                  <a:lnTo>
                    <a:pt x="10206482" y="0"/>
                  </a:lnTo>
                  <a:lnTo>
                    <a:pt x="10238988" y="6574"/>
                  </a:lnTo>
                  <a:lnTo>
                    <a:pt x="10265552" y="24495"/>
                  </a:lnTo>
                  <a:lnTo>
                    <a:pt x="10283473" y="51059"/>
                  </a:lnTo>
                  <a:lnTo>
                    <a:pt x="10290048" y="83565"/>
                  </a:lnTo>
                  <a:lnTo>
                    <a:pt x="10290048" y="417829"/>
                  </a:lnTo>
                  <a:lnTo>
                    <a:pt x="10283473" y="450336"/>
                  </a:lnTo>
                  <a:lnTo>
                    <a:pt x="10265552" y="476900"/>
                  </a:lnTo>
                  <a:lnTo>
                    <a:pt x="10238988" y="494821"/>
                  </a:lnTo>
                  <a:lnTo>
                    <a:pt x="10206482" y="501395"/>
                  </a:lnTo>
                  <a:lnTo>
                    <a:pt x="83566" y="501395"/>
                  </a:lnTo>
                  <a:lnTo>
                    <a:pt x="51038" y="494821"/>
                  </a:lnTo>
                  <a:lnTo>
                    <a:pt x="24476" y="476900"/>
                  </a:lnTo>
                  <a:lnTo>
                    <a:pt x="6567" y="450336"/>
                  </a:lnTo>
                  <a:lnTo>
                    <a:pt x="0" y="417829"/>
                  </a:lnTo>
                  <a:lnTo>
                    <a:pt x="0" y="8356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09522" y="3500438"/>
            <a:ext cx="10930014" cy="1214446"/>
            <a:chOff x="286511" y="2641092"/>
            <a:chExt cx="10896600" cy="662940"/>
          </a:xfrm>
        </p:grpSpPr>
        <p:sp>
          <p:nvSpPr>
            <p:cNvPr id="12" name="object 12"/>
            <p:cNvSpPr/>
            <p:nvPr/>
          </p:nvSpPr>
          <p:spPr>
            <a:xfrm>
              <a:off x="292607" y="2868168"/>
              <a:ext cx="10884535" cy="429895"/>
            </a:xfrm>
            <a:custGeom>
              <a:avLst/>
              <a:gdLst/>
              <a:ahLst/>
              <a:cxnLst/>
              <a:rect l="l" t="t" r="r" b="b"/>
              <a:pathLst>
                <a:path w="10884535" h="429895">
                  <a:moveTo>
                    <a:pt x="0" y="429767"/>
                  </a:moveTo>
                  <a:lnTo>
                    <a:pt x="10884408" y="429767"/>
                  </a:lnTo>
                  <a:lnTo>
                    <a:pt x="10884408" y="0"/>
                  </a:lnTo>
                  <a:lnTo>
                    <a:pt x="0" y="0"/>
                  </a:lnTo>
                  <a:lnTo>
                    <a:pt x="0" y="429767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7887" y="2647188"/>
              <a:ext cx="10290175" cy="472440"/>
            </a:xfrm>
            <a:custGeom>
              <a:avLst/>
              <a:gdLst/>
              <a:ahLst/>
              <a:cxnLst/>
              <a:rect l="l" t="t" r="r" b="b"/>
              <a:pathLst>
                <a:path w="10290175" h="472439">
                  <a:moveTo>
                    <a:pt x="10211308" y="0"/>
                  </a:moveTo>
                  <a:lnTo>
                    <a:pt x="78740" y="0"/>
                  </a:lnTo>
                  <a:lnTo>
                    <a:pt x="48091" y="6195"/>
                  </a:lnTo>
                  <a:lnTo>
                    <a:pt x="23063" y="23082"/>
                  </a:lnTo>
                  <a:lnTo>
                    <a:pt x="6188" y="48113"/>
                  </a:lnTo>
                  <a:lnTo>
                    <a:pt x="0" y="78739"/>
                  </a:lnTo>
                  <a:lnTo>
                    <a:pt x="0" y="393700"/>
                  </a:lnTo>
                  <a:lnTo>
                    <a:pt x="6188" y="424326"/>
                  </a:lnTo>
                  <a:lnTo>
                    <a:pt x="23063" y="449357"/>
                  </a:lnTo>
                  <a:lnTo>
                    <a:pt x="48091" y="466244"/>
                  </a:lnTo>
                  <a:lnTo>
                    <a:pt x="78740" y="472439"/>
                  </a:lnTo>
                  <a:lnTo>
                    <a:pt x="10211308" y="472439"/>
                  </a:lnTo>
                  <a:lnTo>
                    <a:pt x="10241934" y="466244"/>
                  </a:lnTo>
                  <a:lnTo>
                    <a:pt x="10266965" y="449357"/>
                  </a:lnTo>
                  <a:lnTo>
                    <a:pt x="10283852" y="424326"/>
                  </a:lnTo>
                  <a:lnTo>
                    <a:pt x="10290048" y="393700"/>
                  </a:lnTo>
                  <a:lnTo>
                    <a:pt x="10290048" y="78739"/>
                  </a:lnTo>
                  <a:lnTo>
                    <a:pt x="10283852" y="48113"/>
                  </a:lnTo>
                  <a:lnTo>
                    <a:pt x="10266965" y="23082"/>
                  </a:lnTo>
                  <a:lnTo>
                    <a:pt x="10241934" y="6195"/>
                  </a:lnTo>
                  <a:lnTo>
                    <a:pt x="1021130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7887" y="2647188"/>
              <a:ext cx="10290175" cy="472440"/>
            </a:xfrm>
            <a:custGeom>
              <a:avLst/>
              <a:gdLst/>
              <a:ahLst/>
              <a:cxnLst/>
              <a:rect l="l" t="t" r="r" b="b"/>
              <a:pathLst>
                <a:path w="10290175" h="472439">
                  <a:moveTo>
                    <a:pt x="0" y="78739"/>
                  </a:moveTo>
                  <a:lnTo>
                    <a:pt x="6188" y="48113"/>
                  </a:lnTo>
                  <a:lnTo>
                    <a:pt x="23063" y="23082"/>
                  </a:lnTo>
                  <a:lnTo>
                    <a:pt x="48091" y="6195"/>
                  </a:lnTo>
                  <a:lnTo>
                    <a:pt x="78740" y="0"/>
                  </a:lnTo>
                  <a:lnTo>
                    <a:pt x="10211308" y="0"/>
                  </a:lnTo>
                  <a:lnTo>
                    <a:pt x="10241934" y="6195"/>
                  </a:lnTo>
                  <a:lnTo>
                    <a:pt x="10266965" y="23082"/>
                  </a:lnTo>
                  <a:lnTo>
                    <a:pt x="10283852" y="48113"/>
                  </a:lnTo>
                  <a:lnTo>
                    <a:pt x="10290048" y="78739"/>
                  </a:lnTo>
                  <a:lnTo>
                    <a:pt x="10290048" y="393700"/>
                  </a:lnTo>
                  <a:lnTo>
                    <a:pt x="10283852" y="424326"/>
                  </a:lnTo>
                  <a:lnTo>
                    <a:pt x="10266965" y="449357"/>
                  </a:lnTo>
                  <a:lnTo>
                    <a:pt x="10241934" y="466244"/>
                  </a:lnTo>
                  <a:lnTo>
                    <a:pt x="10211308" y="472439"/>
                  </a:lnTo>
                  <a:lnTo>
                    <a:pt x="78740" y="472439"/>
                  </a:lnTo>
                  <a:lnTo>
                    <a:pt x="48091" y="466244"/>
                  </a:lnTo>
                  <a:lnTo>
                    <a:pt x="23063" y="449357"/>
                  </a:lnTo>
                  <a:lnTo>
                    <a:pt x="6188" y="424326"/>
                  </a:lnTo>
                  <a:lnTo>
                    <a:pt x="0" y="393700"/>
                  </a:lnTo>
                  <a:lnTo>
                    <a:pt x="0" y="7873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80960" y="4857760"/>
            <a:ext cx="10896600" cy="1263654"/>
            <a:chOff x="286511" y="3383279"/>
            <a:chExt cx="10896600" cy="692150"/>
          </a:xfrm>
        </p:grpSpPr>
        <p:sp>
          <p:nvSpPr>
            <p:cNvPr id="16" name="object 16"/>
            <p:cNvSpPr/>
            <p:nvPr/>
          </p:nvSpPr>
          <p:spPr>
            <a:xfrm>
              <a:off x="292607" y="3639311"/>
              <a:ext cx="10884535" cy="429895"/>
            </a:xfrm>
            <a:custGeom>
              <a:avLst/>
              <a:gdLst/>
              <a:ahLst/>
              <a:cxnLst/>
              <a:rect l="l" t="t" r="r" b="b"/>
              <a:pathLst>
                <a:path w="10884535" h="429895">
                  <a:moveTo>
                    <a:pt x="0" y="429768"/>
                  </a:moveTo>
                  <a:lnTo>
                    <a:pt x="10884408" y="429768"/>
                  </a:lnTo>
                  <a:lnTo>
                    <a:pt x="10884408" y="0"/>
                  </a:lnTo>
                  <a:lnTo>
                    <a:pt x="0" y="0"/>
                  </a:lnTo>
                  <a:lnTo>
                    <a:pt x="0" y="429768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7887" y="3389375"/>
              <a:ext cx="10290175" cy="501650"/>
            </a:xfrm>
            <a:custGeom>
              <a:avLst/>
              <a:gdLst/>
              <a:ahLst/>
              <a:cxnLst/>
              <a:rect l="l" t="t" r="r" b="b"/>
              <a:pathLst>
                <a:path w="10290175" h="501650">
                  <a:moveTo>
                    <a:pt x="10206482" y="0"/>
                  </a:moveTo>
                  <a:lnTo>
                    <a:pt x="83566" y="0"/>
                  </a:lnTo>
                  <a:lnTo>
                    <a:pt x="51038" y="6574"/>
                  </a:lnTo>
                  <a:lnTo>
                    <a:pt x="24476" y="24495"/>
                  </a:lnTo>
                  <a:lnTo>
                    <a:pt x="6567" y="51059"/>
                  </a:lnTo>
                  <a:lnTo>
                    <a:pt x="0" y="83565"/>
                  </a:lnTo>
                  <a:lnTo>
                    <a:pt x="0" y="417830"/>
                  </a:lnTo>
                  <a:lnTo>
                    <a:pt x="6567" y="450336"/>
                  </a:lnTo>
                  <a:lnTo>
                    <a:pt x="24476" y="476900"/>
                  </a:lnTo>
                  <a:lnTo>
                    <a:pt x="51038" y="494821"/>
                  </a:lnTo>
                  <a:lnTo>
                    <a:pt x="83566" y="501396"/>
                  </a:lnTo>
                  <a:lnTo>
                    <a:pt x="10206482" y="501396"/>
                  </a:lnTo>
                  <a:lnTo>
                    <a:pt x="10238988" y="494821"/>
                  </a:lnTo>
                  <a:lnTo>
                    <a:pt x="10265552" y="476900"/>
                  </a:lnTo>
                  <a:lnTo>
                    <a:pt x="10283473" y="450336"/>
                  </a:lnTo>
                  <a:lnTo>
                    <a:pt x="10290048" y="417830"/>
                  </a:lnTo>
                  <a:lnTo>
                    <a:pt x="10290048" y="83565"/>
                  </a:lnTo>
                  <a:lnTo>
                    <a:pt x="10283473" y="51059"/>
                  </a:lnTo>
                  <a:lnTo>
                    <a:pt x="10265552" y="24495"/>
                  </a:lnTo>
                  <a:lnTo>
                    <a:pt x="10238988" y="6574"/>
                  </a:lnTo>
                  <a:lnTo>
                    <a:pt x="1020648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7887" y="3389375"/>
              <a:ext cx="10290175" cy="501650"/>
            </a:xfrm>
            <a:custGeom>
              <a:avLst/>
              <a:gdLst/>
              <a:ahLst/>
              <a:cxnLst/>
              <a:rect l="l" t="t" r="r" b="b"/>
              <a:pathLst>
                <a:path w="10290175" h="501650">
                  <a:moveTo>
                    <a:pt x="0" y="83565"/>
                  </a:moveTo>
                  <a:lnTo>
                    <a:pt x="6567" y="51059"/>
                  </a:lnTo>
                  <a:lnTo>
                    <a:pt x="24476" y="24495"/>
                  </a:lnTo>
                  <a:lnTo>
                    <a:pt x="51038" y="6574"/>
                  </a:lnTo>
                  <a:lnTo>
                    <a:pt x="83566" y="0"/>
                  </a:lnTo>
                  <a:lnTo>
                    <a:pt x="10206482" y="0"/>
                  </a:lnTo>
                  <a:lnTo>
                    <a:pt x="10238988" y="6574"/>
                  </a:lnTo>
                  <a:lnTo>
                    <a:pt x="10265552" y="24495"/>
                  </a:lnTo>
                  <a:lnTo>
                    <a:pt x="10283473" y="51059"/>
                  </a:lnTo>
                  <a:lnTo>
                    <a:pt x="10290048" y="83565"/>
                  </a:lnTo>
                  <a:lnTo>
                    <a:pt x="10290048" y="417830"/>
                  </a:lnTo>
                  <a:lnTo>
                    <a:pt x="10283473" y="450336"/>
                  </a:lnTo>
                  <a:lnTo>
                    <a:pt x="10265552" y="476900"/>
                  </a:lnTo>
                  <a:lnTo>
                    <a:pt x="10238988" y="494821"/>
                  </a:lnTo>
                  <a:lnTo>
                    <a:pt x="10206482" y="501396"/>
                  </a:lnTo>
                  <a:lnTo>
                    <a:pt x="83566" y="501396"/>
                  </a:lnTo>
                  <a:lnTo>
                    <a:pt x="51038" y="494821"/>
                  </a:lnTo>
                  <a:lnTo>
                    <a:pt x="24476" y="476900"/>
                  </a:lnTo>
                  <a:lnTo>
                    <a:pt x="6567" y="450336"/>
                  </a:lnTo>
                  <a:lnTo>
                    <a:pt x="0" y="417830"/>
                  </a:lnTo>
                  <a:lnTo>
                    <a:pt x="0" y="8356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023902" y="1214422"/>
            <a:ext cx="9643110" cy="53150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3970" marR="907415">
              <a:lnSpc>
                <a:spcPts val="1660"/>
              </a:lnSpc>
              <a:spcBef>
                <a:spcPts val="365"/>
              </a:spcBef>
            </a:pPr>
            <a:r>
              <a:rPr lang="ru-RU" b="1" spc="-20" dirty="0" smtClean="0">
                <a:solidFill>
                  <a:schemeClr val="bg1"/>
                </a:solidFill>
                <a:latin typeface="Arial"/>
                <a:cs typeface="Arial"/>
              </a:rPr>
              <a:t>Провести анализ планирования курсов внеурочной деятельности по направлениям функциональной грамотности на 2023-2024 учебный год</a:t>
            </a:r>
            <a:endParaRPr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dirty="0">
              <a:solidFill>
                <a:schemeClr val="bg1"/>
              </a:solidFill>
              <a:latin typeface="Arial"/>
              <a:cs typeface="Arial"/>
            </a:endParaRPr>
          </a:p>
          <a:p>
            <a:pPr marL="13970" marR="767715">
              <a:lnSpc>
                <a:spcPts val="1660"/>
              </a:lnSpc>
              <a:spcBef>
                <a:spcPts val="5"/>
              </a:spcBef>
            </a:pPr>
            <a:endParaRPr lang="ru-RU" b="1" spc="-5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3970" marR="767715">
              <a:lnSpc>
                <a:spcPts val="1660"/>
              </a:lnSpc>
              <a:spcBef>
                <a:spcPts val="5"/>
              </a:spcBef>
            </a:pPr>
            <a:endParaRPr lang="ru-RU" b="1" spc="-5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3970" marR="767715">
              <a:lnSpc>
                <a:spcPts val="1660"/>
              </a:lnSpc>
              <a:spcBef>
                <a:spcPts val="5"/>
              </a:spcBef>
            </a:pPr>
            <a:r>
              <a:rPr lang="ru-RU" b="1" spc="-5" dirty="0" smtClean="0">
                <a:solidFill>
                  <a:schemeClr val="bg1"/>
                </a:solidFill>
                <a:latin typeface="Arial"/>
                <a:cs typeface="Arial"/>
              </a:rPr>
              <a:t>Активизировать участие обучающихся и педагогов в мероприятиях по </a:t>
            </a:r>
            <a:r>
              <a:rPr lang="ru-RU" b="1" spc="-20" dirty="0" smtClean="0">
                <a:solidFill>
                  <a:schemeClr val="bg1"/>
                </a:solidFill>
                <a:latin typeface="Arial"/>
                <a:cs typeface="Arial"/>
              </a:rPr>
              <a:t>функциональной грамотности на платформе РЭШ</a:t>
            </a:r>
            <a:endParaRPr lang="ru-RU" b="1" spc="-2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3970" marR="767715">
              <a:lnSpc>
                <a:spcPts val="1660"/>
              </a:lnSpc>
              <a:spcBef>
                <a:spcPts val="5"/>
              </a:spcBef>
            </a:pPr>
            <a:endParaRPr lang="ru-RU" b="1" spc="-2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3970" marR="767715">
              <a:lnSpc>
                <a:spcPts val="1660"/>
              </a:lnSpc>
              <a:spcBef>
                <a:spcPts val="5"/>
              </a:spcBef>
            </a:pPr>
            <a:endParaRPr lang="ru-RU" b="1" spc="-2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3970" marR="767715">
              <a:lnSpc>
                <a:spcPts val="1660"/>
              </a:lnSpc>
              <a:spcBef>
                <a:spcPts val="5"/>
              </a:spcBef>
            </a:pPr>
            <a:endParaRPr lang="ru-RU" b="1" spc="-2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3970" marR="767715">
              <a:lnSpc>
                <a:spcPts val="1660"/>
              </a:lnSpc>
              <a:spcBef>
                <a:spcPts val="5"/>
              </a:spcBef>
            </a:pPr>
            <a:endParaRPr lang="ru-RU" b="1" spc="-2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3970" marR="767715">
              <a:lnSpc>
                <a:spcPts val="1660"/>
              </a:lnSpc>
              <a:spcBef>
                <a:spcPts val="5"/>
              </a:spcBef>
            </a:pPr>
            <a:r>
              <a:rPr lang="ru-RU" b="1" spc="-20" dirty="0" smtClean="0">
                <a:solidFill>
                  <a:schemeClr val="bg1"/>
                </a:solidFill>
                <a:latin typeface="Arial"/>
                <a:cs typeface="Arial"/>
              </a:rPr>
              <a:t>Вести системную </a:t>
            </a:r>
            <a:r>
              <a:rPr lang="ru-RU" b="1" spc="-20" dirty="0" smtClean="0">
                <a:solidFill>
                  <a:schemeClr val="bg1"/>
                </a:solidFill>
                <a:latin typeface="Arial"/>
                <a:cs typeface="Arial"/>
              </a:rPr>
              <a:t>информационно просветительскую </a:t>
            </a:r>
            <a:r>
              <a:rPr lang="ru-RU" b="1" spc="-20" dirty="0" smtClean="0">
                <a:solidFill>
                  <a:schemeClr val="bg1"/>
                </a:solidFill>
                <a:latin typeface="Arial"/>
                <a:cs typeface="Arial"/>
              </a:rPr>
              <a:t>работу с родителями по вопросам функциональной грамотности обучающихся</a:t>
            </a:r>
            <a:endParaRPr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endParaRPr lang="ru-RU" b="1" spc="-15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endParaRPr lang="ru-RU" b="1" spc="-15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lang="ru-RU" b="1" spc="-15" dirty="0" smtClean="0">
                <a:solidFill>
                  <a:schemeClr val="bg1"/>
                </a:solidFill>
                <a:latin typeface="Arial"/>
                <a:cs typeface="Arial"/>
              </a:rPr>
              <a:t>Взять на личный контроль вопросы повышения квалификации учителей на направлениям функциональной грамотности</a:t>
            </a:r>
            <a:endParaRPr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22860" marR="1001394" indent="-10795">
              <a:lnSpc>
                <a:spcPct val="263300"/>
              </a:lnSpc>
              <a:spcBef>
                <a:spcPts val="785"/>
              </a:spcBef>
            </a:pPr>
            <a:endParaRPr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2" name="Picture 4" descr="https://abinlib.ru/uploads/g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3782" y="15621"/>
            <a:ext cx="7887334" cy="7493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608455" marR="5080" indent="-1596390">
              <a:lnSpc>
                <a:spcPts val="2700"/>
              </a:lnSpc>
              <a:spcBef>
                <a:spcPts val="434"/>
              </a:spcBef>
            </a:pPr>
            <a:r>
              <a:rPr sz="2500" b="1" spc="-10" dirty="0">
                <a:latin typeface="Arial"/>
                <a:cs typeface="Arial"/>
              </a:rPr>
              <a:t>Современная</a:t>
            </a:r>
            <a:r>
              <a:rPr sz="2500" b="1" spc="3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единая</a:t>
            </a:r>
            <a:r>
              <a:rPr sz="2500" b="1" spc="3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динамично</a:t>
            </a:r>
            <a:r>
              <a:rPr sz="2500" b="1" spc="2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развивающаяся </a:t>
            </a:r>
            <a:r>
              <a:rPr sz="2500" b="1" spc="-680" dirty="0">
                <a:latin typeface="Arial"/>
                <a:cs typeface="Arial"/>
              </a:rPr>
              <a:t> </a:t>
            </a:r>
            <a:r>
              <a:rPr sz="2500" b="1" spc="-20" dirty="0">
                <a:latin typeface="Arial"/>
                <a:cs typeface="Arial"/>
              </a:rPr>
              <a:t>система</a:t>
            </a:r>
            <a:r>
              <a:rPr sz="2500" b="1" spc="30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общего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образования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71038" y="1138427"/>
            <a:ext cx="9796145" cy="4550410"/>
            <a:chOff x="1071038" y="1138427"/>
            <a:chExt cx="9796145" cy="4550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038" y="1138427"/>
              <a:ext cx="9795882" cy="455039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52728" y="2432303"/>
              <a:ext cx="3089275" cy="2574290"/>
            </a:xfrm>
            <a:custGeom>
              <a:avLst/>
              <a:gdLst/>
              <a:ahLst/>
              <a:cxnLst/>
              <a:rect l="l" t="t" r="r" b="b"/>
              <a:pathLst>
                <a:path w="3089275" h="2574290">
                  <a:moveTo>
                    <a:pt x="2277618" y="0"/>
                  </a:moveTo>
                  <a:lnTo>
                    <a:pt x="811529" y="0"/>
                  </a:lnTo>
                  <a:lnTo>
                    <a:pt x="0" y="1287018"/>
                  </a:lnTo>
                  <a:lnTo>
                    <a:pt x="811529" y="2574036"/>
                  </a:lnTo>
                  <a:lnTo>
                    <a:pt x="2277618" y="2574036"/>
                  </a:lnTo>
                  <a:lnTo>
                    <a:pt x="3089148" y="1287018"/>
                  </a:lnTo>
                  <a:lnTo>
                    <a:pt x="2277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2728" y="2432303"/>
              <a:ext cx="3089275" cy="2574290"/>
            </a:xfrm>
            <a:custGeom>
              <a:avLst/>
              <a:gdLst/>
              <a:ahLst/>
              <a:cxnLst/>
              <a:rect l="l" t="t" r="r" b="b"/>
              <a:pathLst>
                <a:path w="3089275" h="2574290">
                  <a:moveTo>
                    <a:pt x="0" y="1287018"/>
                  </a:moveTo>
                  <a:lnTo>
                    <a:pt x="811529" y="0"/>
                  </a:lnTo>
                  <a:lnTo>
                    <a:pt x="2277618" y="0"/>
                  </a:lnTo>
                  <a:lnTo>
                    <a:pt x="3089148" y="1287018"/>
                  </a:lnTo>
                  <a:lnTo>
                    <a:pt x="2277618" y="2574036"/>
                  </a:lnTo>
                  <a:lnTo>
                    <a:pt x="811529" y="2574036"/>
                  </a:lnTo>
                  <a:lnTo>
                    <a:pt x="0" y="128701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96897" y="2805811"/>
            <a:ext cx="2358390" cy="1795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045" marR="223520" indent="-635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Единые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2800" b="1" spc="-5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да</a:t>
            </a:r>
            <a:r>
              <a:rPr sz="2800" b="1" spc="-3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ты</a:t>
            </a:r>
            <a:endParaRPr sz="2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2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образовательного </a:t>
            </a:r>
            <a:r>
              <a:rPr sz="2000" b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пространства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страны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43729" y="1360677"/>
            <a:ext cx="3101975" cy="2472690"/>
            <a:chOff x="4443729" y="1360677"/>
            <a:chExt cx="3101975" cy="2472690"/>
          </a:xfrm>
        </p:grpSpPr>
        <p:sp>
          <p:nvSpPr>
            <p:cNvPr id="9" name="object 9"/>
            <p:cNvSpPr/>
            <p:nvPr/>
          </p:nvSpPr>
          <p:spPr>
            <a:xfrm>
              <a:off x="4450079" y="1367027"/>
              <a:ext cx="3089275" cy="2459990"/>
            </a:xfrm>
            <a:custGeom>
              <a:avLst/>
              <a:gdLst/>
              <a:ahLst/>
              <a:cxnLst/>
              <a:rect l="l" t="t" r="r" b="b"/>
              <a:pathLst>
                <a:path w="3089275" h="2459990">
                  <a:moveTo>
                    <a:pt x="2313559" y="0"/>
                  </a:moveTo>
                  <a:lnTo>
                    <a:pt x="775589" y="0"/>
                  </a:lnTo>
                  <a:lnTo>
                    <a:pt x="0" y="1229868"/>
                  </a:lnTo>
                  <a:lnTo>
                    <a:pt x="775589" y="2459736"/>
                  </a:lnTo>
                  <a:lnTo>
                    <a:pt x="2313559" y="2459736"/>
                  </a:lnTo>
                  <a:lnTo>
                    <a:pt x="3089148" y="1229868"/>
                  </a:lnTo>
                  <a:lnTo>
                    <a:pt x="2313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50079" y="1367027"/>
              <a:ext cx="3089275" cy="2459990"/>
            </a:xfrm>
            <a:custGeom>
              <a:avLst/>
              <a:gdLst/>
              <a:ahLst/>
              <a:cxnLst/>
              <a:rect l="l" t="t" r="r" b="b"/>
              <a:pathLst>
                <a:path w="3089275" h="2459990">
                  <a:moveTo>
                    <a:pt x="0" y="1229868"/>
                  </a:moveTo>
                  <a:lnTo>
                    <a:pt x="775589" y="0"/>
                  </a:lnTo>
                  <a:lnTo>
                    <a:pt x="2313559" y="0"/>
                  </a:lnTo>
                  <a:lnTo>
                    <a:pt x="3089148" y="1229868"/>
                  </a:lnTo>
                  <a:lnTo>
                    <a:pt x="2313559" y="2459736"/>
                  </a:lnTo>
                  <a:lnTo>
                    <a:pt x="775589" y="2459736"/>
                  </a:lnTo>
                  <a:lnTo>
                    <a:pt x="0" y="1229868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171059" y="1688718"/>
            <a:ext cx="16084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271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</a:rPr>
              <a:t>Единые </a:t>
            </a:r>
            <a:r>
              <a:rPr sz="2800" spc="-765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п</a:t>
            </a:r>
            <a:r>
              <a:rPr sz="2800" spc="-45" dirty="0">
                <a:solidFill>
                  <a:srgbClr val="001F5F"/>
                </a:solidFill>
              </a:rPr>
              <a:t>о</a:t>
            </a:r>
            <a:r>
              <a:rPr sz="2800" spc="-5" dirty="0">
                <a:solidFill>
                  <a:srgbClr val="001F5F"/>
                </a:solidFill>
              </a:rPr>
              <a:t>д</a:t>
            </a:r>
            <a:r>
              <a:rPr sz="2800" spc="-75" dirty="0">
                <a:solidFill>
                  <a:srgbClr val="001F5F"/>
                </a:solidFill>
              </a:rPr>
              <a:t>х</a:t>
            </a:r>
            <a:r>
              <a:rPr sz="2800" spc="-50" dirty="0">
                <a:solidFill>
                  <a:srgbClr val="001F5F"/>
                </a:solidFill>
              </a:rPr>
              <a:t>о</a:t>
            </a:r>
            <a:r>
              <a:rPr sz="2800" spc="-5" dirty="0">
                <a:solidFill>
                  <a:srgbClr val="001F5F"/>
                </a:solidFill>
              </a:rPr>
              <a:t>ды</a:t>
            </a:r>
            <a:endParaRPr sz="2800"/>
          </a:p>
        </p:txBody>
      </p:sp>
      <p:sp>
        <p:nvSpPr>
          <p:cNvPr id="12" name="object 12"/>
          <p:cNvSpPr txBox="1"/>
          <p:nvPr/>
        </p:nvSpPr>
        <p:spPr>
          <a:xfrm>
            <a:off x="4861686" y="2543937"/>
            <a:ext cx="222440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формированию </a:t>
            </a:r>
            <a:r>
              <a:rPr sz="2000" b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содержания</a:t>
            </a:r>
            <a:endParaRPr sz="20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образования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491983" y="2532888"/>
            <a:ext cx="3100070" cy="2479675"/>
            <a:chOff x="7491983" y="2532888"/>
            <a:chExt cx="3100070" cy="2479675"/>
          </a:xfrm>
        </p:grpSpPr>
        <p:sp>
          <p:nvSpPr>
            <p:cNvPr id="14" name="object 14"/>
            <p:cNvSpPr/>
            <p:nvPr/>
          </p:nvSpPr>
          <p:spPr>
            <a:xfrm>
              <a:off x="7498079" y="2538984"/>
              <a:ext cx="3088005" cy="2467610"/>
            </a:xfrm>
            <a:custGeom>
              <a:avLst/>
              <a:gdLst/>
              <a:ahLst/>
              <a:cxnLst/>
              <a:rect l="l" t="t" r="r" b="b"/>
              <a:pathLst>
                <a:path w="3088004" h="2467610">
                  <a:moveTo>
                    <a:pt x="2309749" y="0"/>
                  </a:moveTo>
                  <a:lnTo>
                    <a:pt x="777875" y="0"/>
                  </a:lnTo>
                  <a:lnTo>
                    <a:pt x="0" y="1233677"/>
                  </a:lnTo>
                  <a:lnTo>
                    <a:pt x="777875" y="2467355"/>
                  </a:lnTo>
                  <a:lnTo>
                    <a:pt x="2309749" y="2467355"/>
                  </a:lnTo>
                  <a:lnTo>
                    <a:pt x="3087624" y="1233677"/>
                  </a:lnTo>
                  <a:lnTo>
                    <a:pt x="23097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98079" y="2538984"/>
              <a:ext cx="3088005" cy="2467610"/>
            </a:xfrm>
            <a:custGeom>
              <a:avLst/>
              <a:gdLst/>
              <a:ahLst/>
              <a:cxnLst/>
              <a:rect l="l" t="t" r="r" b="b"/>
              <a:pathLst>
                <a:path w="3088004" h="2467610">
                  <a:moveTo>
                    <a:pt x="0" y="1233677"/>
                  </a:moveTo>
                  <a:lnTo>
                    <a:pt x="777875" y="0"/>
                  </a:lnTo>
                  <a:lnTo>
                    <a:pt x="2309749" y="0"/>
                  </a:lnTo>
                  <a:lnTo>
                    <a:pt x="3087624" y="1233677"/>
                  </a:lnTo>
                  <a:lnTo>
                    <a:pt x="2309749" y="2467355"/>
                  </a:lnTo>
                  <a:lnTo>
                    <a:pt x="777875" y="2467355"/>
                  </a:lnTo>
                  <a:lnTo>
                    <a:pt x="0" y="123367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292465" y="2911805"/>
            <a:ext cx="1458595" cy="1186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Единая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си</a:t>
            </a:r>
            <a:r>
              <a:rPr sz="2800" b="1" spc="10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2800" b="1" spc="-5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2800" b="1" spc="-2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2800" b="1" spc="-50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endParaRPr sz="2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2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оценки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9046" y="5819952"/>
            <a:ext cx="10791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solidFill>
                  <a:srgbClr val="001F5F"/>
                </a:solidFill>
                <a:latin typeface="Arial"/>
                <a:cs typeface="Arial"/>
              </a:rPr>
              <a:t>ГАРАНТИЯ</a:t>
            </a:r>
            <a:r>
              <a:rPr sz="24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001F5F"/>
                </a:solidFill>
                <a:latin typeface="Arial"/>
                <a:cs typeface="Arial"/>
              </a:rPr>
              <a:t>РАВЕНСТВА</a:t>
            </a:r>
            <a:r>
              <a:rPr sz="24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ДОСТУПА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 К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КАЧЕСТВЕННОМУ</a:t>
            </a:r>
            <a:r>
              <a:rPr sz="24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Arial"/>
                <a:cs typeface="Arial"/>
              </a:rPr>
              <a:t>ОБРАЗОВАНИЮ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8916" name="Picture 4" descr="https://abinlib.ru/uploads/g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24034" cy="1430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0960" y="163448"/>
            <a:ext cx="7948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Изменения</a:t>
            </a:r>
            <a:r>
              <a:rPr sz="2800" spc="5" dirty="0"/>
              <a:t> </a:t>
            </a:r>
            <a:r>
              <a:rPr sz="2800" spc="-10" dirty="0"/>
              <a:t>федерального</a:t>
            </a:r>
            <a:r>
              <a:rPr sz="2800" dirty="0"/>
              <a:t> </a:t>
            </a:r>
            <a:r>
              <a:rPr sz="2800" spc="-15" dirty="0"/>
              <a:t>законодательства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10692" y="1061084"/>
            <a:ext cx="8427085" cy="935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>
              <a:lnSpc>
                <a:spcPts val="2860"/>
              </a:lnSpc>
              <a:spcBef>
                <a:spcPts val="100"/>
              </a:spcBef>
            </a:pPr>
            <a:r>
              <a:rPr sz="2400" b="1" spc="70" dirty="0">
                <a:solidFill>
                  <a:srgbClr val="30356D"/>
                </a:solidFill>
                <a:latin typeface="Arial"/>
                <a:cs typeface="Arial"/>
              </a:rPr>
              <a:t>Федеральный</a:t>
            </a:r>
            <a:r>
              <a:rPr sz="2400" b="1" spc="110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2400" b="1" spc="45" dirty="0">
                <a:solidFill>
                  <a:srgbClr val="30356D"/>
                </a:solidFill>
                <a:latin typeface="Arial"/>
                <a:cs typeface="Arial"/>
              </a:rPr>
              <a:t>закон</a:t>
            </a:r>
            <a:r>
              <a:rPr sz="2400" b="1" spc="125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30356D"/>
                </a:solidFill>
                <a:latin typeface="Arial"/>
                <a:cs typeface="Arial"/>
              </a:rPr>
              <a:t>от</a:t>
            </a:r>
            <a:r>
              <a:rPr sz="2400" b="1" spc="135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2400" b="1" spc="35" dirty="0">
                <a:solidFill>
                  <a:srgbClr val="30356D"/>
                </a:solidFill>
                <a:latin typeface="Arial"/>
                <a:cs typeface="Arial"/>
              </a:rPr>
              <a:t>29</a:t>
            </a:r>
            <a:r>
              <a:rPr sz="2400" b="1" spc="145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30356D"/>
                </a:solidFill>
                <a:latin typeface="Arial"/>
                <a:cs typeface="Arial"/>
              </a:rPr>
              <a:t>декабря</a:t>
            </a:r>
            <a:r>
              <a:rPr sz="2400" b="1" spc="125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30356D"/>
                </a:solidFill>
                <a:latin typeface="Arial"/>
                <a:cs typeface="Arial"/>
              </a:rPr>
              <a:t>2012</a:t>
            </a:r>
            <a:r>
              <a:rPr sz="2400" b="1" spc="145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2400" b="1" spc="-80" dirty="0">
                <a:solidFill>
                  <a:srgbClr val="30356D"/>
                </a:solidFill>
                <a:latin typeface="Arial"/>
                <a:cs typeface="Arial"/>
              </a:rPr>
              <a:t>г.</a:t>
            </a:r>
            <a:r>
              <a:rPr sz="2400" b="1" spc="125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0356D"/>
                </a:solidFill>
                <a:latin typeface="Arial"/>
                <a:cs typeface="Arial"/>
              </a:rPr>
              <a:t>№</a:t>
            </a:r>
            <a:r>
              <a:rPr sz="2400" b="1" spc="140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2400" b="1" spc="85" dirty="0">
                <a:solidFill>
                  <a:srgbClr val="30356D"/>
                </a:solidFill>
                <a:latin typeface="Arial"/>
                <a:cs typeface="Arial"/>
              </a:rPr>
              <a:t>273-ФЗ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4300"/>
              </a:lnSpc>
            </a:pPr>
            <a:r>
              <a:rPr sz="2400" b="1" spc="50" dirty="0">
                <a:solidFill>
                  <a:srgbClr val="30356D"/>
                </a:solidFill>
                <a:latin typeface="Arial"/>
                <a:cs typeface="Arial"/>
              </a:rPr>
              <a:t>«Об</a:t>
            </a:r>
            <a:r>
              <a:rPr sz="2400" b="1" spc="130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30356D"/>
                </a:solidFill>
                <a:latin typeface="Arial"/>
                <a:cs typeface="Arial"/>
              </a:rPr>
              <a:t>образовании</a:t>
            </a:r>
            <a:r>
              <a:rPr sz="2400" b="1" spc="100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0356D"/>
                </a:solidFill>
                <a:latin typeface="Arial"/>
                <a:cs typeface="Arial"/>
              </a:rPr>
              <a:t>в</a:t>
            </a:r>
            <a:r>
              <a:rPr sz="2400" b="1" spc="150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30356D"/>
                </a:solidFill>
                <a:latin typeface="Arial"/>
                <a:cs typeface="Arial"/>
              </a:rPr>
              <a:t>Российской</a:t>
            </a:r>
            <a:r>
              <a:rPr sz="2400" b="1" spc="110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30356D"/>
                </a:solidFill>
                <a:latin typeface="Arial"/>
                <a:cs typeface="Arial"/>
              </a:rPr>
              <a:t>Федерации»</a:t>
            </a:r>
            <a:r>
              <a:rPr sz="3600" b="1" spc="80" dirty="0">
                <a:solidFill>
                  <a:srgbClr val="00AFEF"/>
                </a:solidFill>
                <a:latin typeface="Arial"/>
                <a:cs typeface="Arial"/>
              </a:rPr>
              <a:t>*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5719" y="4961890"/>
            <a:ext cx="66986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Федеральный</a:t>
            </a:r>
            <a:r>
              <a:rPr sz="1600" b="1" spc="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закон</a:t>
            </a:r>
            <a:r>
              <a:rPr sz="160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AFEF"/>
                </a:solidFill>
                <a:latin typeface="Arial"/>
                <a:cs typeface="Arial"/>
              </a:rPr>
              <a:t>от</a:t>
            </a:r>
            <a:r>
              <a:rPr sz="1600" b="1" spc="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24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сентября</a:t>
            </a:r>
            <a:r>
              <a:rPr sz="1600" b="1" spc="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2022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85" dirty="0">
                <a:solidFill>
                  <a:srgbClr val="00AFEF"/>
                </a:solidFill>
                <a:latin typeface="Arial"/>
                <a:cs typeface="Arial"/>
              </a:rPr>
              <a:t>г.</a:t>
            </a:r>
            <a:r>
              <a:rPr sz="160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№</a:t>
            </a:r>
            <a:r>
              <a:rPr sz="160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371-ФЗ</a:t>
            </a:r>
            <a:r>
              <a:rPr sz="160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«О</a:t>
            </a:r>
            <a:r>
              <a:rPr sz="160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внесении </a:t>
            </a:r>
            <a:r>
              <a:rPr sz="1600" b="1" spc="-4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изменений</a:t>
            </a:r>
            <a:r>
              <a:rPr sz="1600" b="1" spc="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60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Федеральный</a:t>
            </a:r>
            <a:r>
              <a:rPr sz="160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закон</a:t>
            </a:r>
            <a:r>
              <a:rPr sz="160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«Об</a:t>
            </a:r>
            <a:r>
              <a:rPr sz="160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образовании</a:t>
            </a:r>
            <a:r>
              <a:rPr sz="1600" b="1" spc="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60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Российской </a:t>
            </a:r>
            <a:r>
              <a:rPr sz="1600" b="1" spc="-4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Федерации»</a:t>
            </a:r>
            <a:r>
              <a:rPr sz="160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и</a:t>
            </a:r>
            <a:r>
              <a:rPr sz="1600" b="1" spc="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статью</a:t>
            </a:r>
            <a:r>
              <a:rPr sz="1600" b="1" spc="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1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Федерального</a:t>
            </a:r>
            <a:r>
              <a:rPr sz="1600" b="1" spc="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закона</a:t>
            </a:r>
            <a:r>
              <a:rPr sz="1600" b="1" spc="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«Об</a:t>
            </a:r>
            <a:r>
              <a:rPr sz="1600" b="1" spc="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обязательных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требованиях</a:t>
            </a:r>
            <a:r>
              <a:rPr sz="1600" b="1" spc="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600" b="1" spc="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Российской</a:t>
            </a:r>
            <a:r>
              <a:rPr sz="160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Федерации»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17194" y="2108961"/>
            <a:ext cx="7459345" cy="1441450"/>
            <a:chOff x="917194" y="2108961"/>
            <a:chExt cx="7459345" cy="1441450"/>
          </a:xfrm>
        </p:grpSpPr>
        <p:sp>
          <p:nvSpPr>
            <p:cNvPr id="6" name="object 6"/>
            <p:cNvSpPr/>
            <p:nvPr/>
          </p:nvSpPr>
          <p:spPr>
            <a:xfrm>
              <a:off x="923544" y="3081527"/>
              <a:ext cx="7446645" cy="462915"/>
            </a:xfrm>
            <a:custGeom>
              <a:avLst/>
              <a:gdLst/>
              <a:ahLst/>
              <a:cxnLst/>
              <a:rect l="l" t="t" r="r" b="b"/>
              <a:pathLst>
                <a:path w="7446645" h="462914">
                  <a:moveTo>
                    <a:pt x="3869435" y="0"/>
                  </a:moveTo>
                  <a:lnTo>
                    <a:pt x="3869435" y="321310"/>
                  </a:lnTo>
                  <a:lnTo>
                    <a:pt x="7446517" y="321310"/>
                  </a:lnTo>
                  <a:lnTo>
                    <a:pt x="7446517" y="462407"/>
                  </a:lnTo>
                </a:path>
                <a:path w="7446645" h="462914">
                  <a:moveTo>
                    <a:pt x="3869435" y="0"/>
                  </a:moveTo>
                  <a:lnTo>
                    <a:pt x="3869435" y="321310"/>
                  </a:lnTo>
                  <a:lnTo>
                    <a:pt x="5584825" y="321310"/>
                  </a:lnTo>
                  <a:lnTo>
                    <a:pt x="5584825" y="462407"/>
                  </a:lnTo>
                </a:path>
                <a:path w="7446645" h="462914">
                  <a:moveTo>
                    <a:pt x="3869308" y="0"/>
                  </a:moveTo>
                  <a:lnTo>
                    <a:pt x="3869308" y="321310"/>
                  </a:lnTo>
                  <a:lnTo>
                    <a:pt x="3723131" y="321310"/>
                  </a:lnTo>
                  <a:lnTo>
                    <a:pt x="3723131" y="462407"/>
                  </a:lnTo>
                </a:path>
                <a:path w="7446645" h="462914">
                  <a:moveTo>
                    <a:pt x="3870198" y="0"/>
                  </a:moveTo>
                  <a:lnTo>
                    <a:pt x="3870198" y="321310"/>
                  </a:lnTo>
                  <a:lnTo>
                    <a:pt x="1862328" y="321310"/>
                  </a:lnTo>
                  <a:lnTo>
                    <a:pt x="1862328" y="462407"/>
                  </a:lnTo>
                </a:path>
                <a:path w="7446645" h="462914">
                  <a:moveTo>
                    <a:pt x="3869563" y="0"/>
                  </a:moveTo>
                  <a:lnTo>
                    <a:pt x="3869563" y="321310"/>
                  </a:lnTo>
                  <a:lnTo>
                    <a:pt x="0" y="321310"/>
                  </a:lnTo>
                  <a:lnTo>
                    <a:pt x="0" y="462407"/>
                  </a:lnTo>
                </a:path>
              </a:pathLst>
            </a:custGeom>
            <a:ln w="12192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32504" y="2115311"/>
              <a:ext cx="1522730" cy="966469"/>
            </a:xfrm>
            <a:custGeom>
              <a:avLst/>
              <a:gdLst/>
              <a:ahLst/>
              <a:cxnLst/>
              <a:rect l="l" t="t" r="r" b="b"/>
              <a:pathLst>
                <a:path w="1522729" h="966469">
                  <a:moveTo>
                    <a:pt x="1425829" y="0"/>
                  </a:moveTo>
                  <a:lnTo>
                    <a:pt x="96647" y="0"/>
                  </a:lnTo>
                  <a:lnTo>
                    <a:pt x="59043" y="7600"/>
                  </a:lnTo>
                  <a:lnTo>
                    <a:pt x="28321" y="28321"/>
                  </a:lnTo>
                  <a:lnTo>
                    <a:pt x="7600" y="59043"/>
                  </a:lnTo>
                  <a:lnTo>
                    <a:pt x="0" y="96647"/>
                  </a:lnTo>
                  <a:lnTo>
                    <a:pt x="0" y="869568"/>
                  </a:lnTo>
                  <a:lnTo>
                    <a:pt x="7600" y="907172"/>
                  </a:lnTo>
                  <a:lnTo>
                    <a:pt x="28321" y="937895"/>
                  </a:lnTo>
                  <a:lnTo>
                    <a:pt x="59043" y="958615"/>
                  </a:lnTo>
                  <a:lnTo>
                    <a:pt x="96647" y="966215"/>
                  </a:lnTo>
                  <a:lnTo>
                    <a:pt x="1425829" y="966215"/>
                  </a:lnTo>
                  <a:lnTo>
                    <a:pt x="1463432" y="958615"/>
                  </a:lnTo>
                  <a:lnTo>
                    <a:pt x="1494155" y="937894"/>
                  </a:lnTo>
                  <a:lnTo>
                    <a:pt x="1514875" y="907172"/>
                  </a:lnTo>
                  <a:lnTo>
                    <a:pt x="1522476" y="869568"/>
                  </a:lnTo>
                  <a:lnTo>
                    <a:pt x="1522476" y="96647"/>
                  </a:lnTo>
                  <a:lnTo>
                    <a:pt x="1514875" y="59043"/>
                  </a:lnTo>
                  <a:lnTo>
                    <a:pt x="1494155" y="28321"/>
                  </a:lnTo>
                  <a:lnTo>
                    <a:pt x="1463432" y="7600"/>
                  </a:lnTo>
                  <a:lnTo>
                    <a:pt x="142582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32504" y="2115311"/>
              <a:ext cx="1522730" cy="966469"/>
            </a:xfrm>
            <a:custGeom>
              <a:avLst/>
              <a:gdLst/>
              <a:ahLst/>
              <a:cxnLst/>
              <a:rect l="l" t="t" r="r" b="b"/>
              <a:pathLst>
                <a:path w="1522729" h="966469">
                  <a:moveTo>
                    <a:pt x="0" y="96647"/>
                  </a:moveTo>
                  <a:lnTo>
                    <a:pt x="7600" y="59043"/>
                  </a:lnTo>
                  <a:lnTo>
                    <a:pt x="28321" y="28321"/>
                  </a:lnTo>
                  <a:lnTo>
                    <a:pt x="59043" y="7600"/>
                  </a:lnTo>
                  <a:lnTo>
                    <a:pt x="96647" y="0"/>
                  </a:lnTo>
                  <a:lnTo>
                    <a:pt x="1425829" y="0"/>
                  </a:lnTo>
                  <a:lnTo>
                    <a:pt x="1463432" y="7600"/>
                  </a:lnTo>
                  <a:lnTo>
                    <a:pt x="1494155" y="28321"/>
                  </a:lnTo>
                  <a:lnTo>
                    <a:pt x="1514875" y="59043"/>
                  </a:lnTo>
                  <a:lnTo>
                    <a:pt x="1522476" y="96647"/>
                  </a:lnTo>
                  <a:lnTo>
                    <a:pt x="1522476" y="869568"/>
                  </a:lnTo>
                  <a:lnTo>
                    <a:pt x="1514875" y="907172"/>
                  </a:lnTo>
                  <a:lnTo>
                    <a:pt x="1494155" y="937894"/>
                  </a:lnTo>
                  <a:lnTo>
                    <a:pt x="1463432" y="958615"/>
                  </a:lnTo>
                  <a:lnTo>
                    <a:pt x="1425829" y="966215"/>
                  </a:lnTo>
                  <a:lnTo>
                    <a:pt x="96647" y="966215"/>
                  </a:lnTo>
                  <a:lnTo>
                    <a:pt x="59043" y="958615"/>
                  </a:lnTo>
                  <a:lnTo>
                    <a:pt x="28321" y="937895"/>
                  </a:lnTo>
                  <a:lnTo>
                    <a:pt x="7600" y="907172"/>
                  </a:lnTo>
                  <a:lnTo>
                    <a:pt x="0" y="869568"/>
                  </a:lnTo>
                  <a:lnTo>
                    <a:pt x="0" y="9664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01667" y="2275331"/>
              <a:ext cx="1522730" cy="967740"/>
            </a:xfrm>
            <a:custGeom>
              <a:avLst/>
              <a:gdLst/>
              <a:ahLst/>
              <a:cxnLst/>
              <a:rect l="l" t="t" r="r" b="b"/>
              <a:pathLst>
                <a:path w="1522729" h="967739">
                  <a:moveTo>
                    <a:pt x="1425702" y="0"/>
                  </a:moveTo>
                  <a:lnTo>
                    <a:pt x="96774" y="0"/>
                  </a:lnTo>
                  <a:lnTo>
                    <a:pt x="59096" y="7602"/>
                  </a:lnTo>
                  <a:lnTo>
                    <a:pt x="28336" y="28336"/>
                  </a:lnTo>
                  <a:lnTo>
                    <a:pt x="7602" y="59096"/>
                  </a:lnTo>
                  <a:lnTo>
                    <a:pt x="0" y="96773"/>
                  </a:lnTo>
                  <a:lnTo>
                    <a:pt x="0" y="870965"/>
                  </a:lnTo>
                  <a:lnTo>
                    <a:pt x="7602" y="908643"/>
                  </a:lnTo>
                  <a:lnTo>
                    <a:pt x="28336" y="939403"/>
                  </a:lnTo>
                  <a:lnTo>
                    <a:pt x="59096" y="960137"/>
                  </a:lnTo>
                  <a:lnTo>
                    <a:pt x="96774" y="967739"/>
                  </a:lnTo>
                  <a:lnTo>
                    <a:pt x="1425702" y="967739"/>
                  </a:lnTo>
                  <a:lnTo>
                    <a:pt x="1463379" y="960137"/>
                  </a:lnTo>
                  <a:lnTo>
                    <a:pt x="1494139" y="939403"/>
                  </a:lnTo>
                  <a:lnTo>
                    <a:pt x="1514873" y="908643"/>
                  </a:lnTo>
                  <a:lnTo>
                    <a:pt x="1522476" y="870965"/>
                  </a:lnTo>
                  <a:lnTo>
                    <a:pt x="1522476" y="96773"/>
                  </a:lnTo>
                  <a:lnTo>
                    <a:pt x="1514873" y="59096"/>
                  </a:lnTo>
                  <a:lnTo>
                    <a:pt x="1494139" y="28336"/>
                  </a:lnTo>
                  <a:lnTo>
                    <a:pt x="1463379" y="7602"/>
                  </a:lnTo>
                  <a:lnTo>
                    <a:pt x="142570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01667" y="2275331"/>
              <a:ext cx="1522730" cy="967740"/>
            </a:xfrm>
            <a:custGeom>
              <a:avLst/>
              <a:gdLst/>
              <a:ahLst/>
              <a:cxnLst/>
              <a:rect l="l" t="t" r="r" b="b"/>
              <a:pathLst>
                <a:path w="1522729" h="967739">
                  <a:moveTo>
                    <a:pt x="0" y="96773"/>
                  </a:moveTo>
                  <a:lnTo>
                    <a:pt x="7602" y="59096"/>
                  </a:lnTo>
                  <a:lnTo>
                    <a:pt x="28336" y="28336"/>
                  </a:lnTo>
                  <a:lnTo>
                    <a:pt x="59096" y="7602"/>
                  </a:lnTo>
                  <a:lnTo>
                    <a:pt x="96774" y="0"/>
                  </a:lnTo>
                  <a:lnTo>
                    <a:pt x="1425702" y="0"/>
                  </a:lnTo>
                  <a:lnTo>
                    <a:pt x="1463379" y="7602"/>
                  </a:lnTo>
                  <a:lnTo>
                    <a:pt x="1494139" y="28336"/>
                  </a:lnTo>
                  <a:lnTo>
                    <a:pt x="1514873" y="59096"/>
                  </a:lnTo>
                  <a:lnTo>
                    <a:pt x="1522476" y="96773"/>
                  </a:lnTo>
                  <a:lnTo>
                    <a:pt x="1522476" y="870965"/>
                  </a:lnTo>
                  <a:lnTo>
                    <a:pt x="1514873" y="908643"/>
                  </a:lnTo>
                  <a:lnTo>
                    <a:pt x="1494139" y="939403"/>
                  </a:lnTo>
                  <a:lnTo>
                    <a:pt x="1463379" y="960137"/>
                  </a:lnTo>
                  <a:lnTo>
                    <a:pt x="1425702" y="967739"/>
                  </a:lnTo>
                  <a:lnTo>
                    <a:pt x="96774" y="967739"/>
                  </a:lnTo>
                  <a:lnTo>
                    <a:pt x="59096" y="960137"/>
                  </a:lnTo>
                  <a:lnTo>
                    <a:pt x="28336" y="939403"/>
                  </a:lnTo>
                  <a:lnTo>
                    <a:pt x="7602" y="908643"/>
                  </a:lnTo>
                  <a:lnTo>
                    <a:pt x="0" y="870965"/>
                  </a:lnTo>
                  <a:lnTo>
                    <a:pt x="0" y="96773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71796" y="2754629"/>
            <a:ext cx="979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Ф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ОП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6718" y="3538473"/>
            <a:ext cx="1704339" cy="1140460"/>
            <a:chOff x="156718" y="3538473"/>
            <a:chExt cx="1704339" cy="1140460"/>
          </a:xfrm>
        </p:grpSpPr>
        <p:sp>
          <p:nvSpPr>
            <p:cNvPr id="13" name="object 13"/>
            <p:cNvSpPr/>
            <p:nvPr/>
          </p:nvSpPr>
          <p:spPr>
            <a:xfrm>
              <a:off x="163068" y="3544823"/>
              <a:ext cx="1522730" cy="966469"/>
            </a:xfrm>
            <a:custGeom>
              <a:avLst/>
              <a:gdLst/>
              <a:ahLst/>
              <a:cxnLst/>
              <a:rect l="l" t="t" r="r" b="b"/>
              <a:pathLst>
                <a:path w="1522730" h="966470">
                  <a:moveTo>
                    <a:pt x="1425829" y="0"/>
                  </a:moveTo>
                  <a:lnTo>
                    <a:pt x="96621" y="0"/>
                  </a:lnTo>
                  <a:lnTo>
                    <a:pt x="59010" y="7600"/>
                  </a:lnTo>
                  <a:lnTo>
                    <a:pt x="28298" y="28321"/>
                  </a:lnTo>
                  <a:lnTo>
                    <a:pt x="7592" y="59043"/>
                  </a:lnTo>
                  <a:lnTo>
                    <a:pt x="0" y="96646"/>
                  </a:lnTo>
                  <a:lnTo>
                    <a:pt x="0" y="869569"/>
                  </a:lnTo>
                  <a:lnTo>
                    <a:pt x="7592" y="907172"/>
                  </a:lnTo>
                  <a:lnTo>
                    <a:pt x="28298" y="937894"/>
                  </a:lnTo>
                  <a:lnTo>
                    <a:pt x="59010" y="958615"/>
                  </a:lnTo>
                  <a:lnTo>
                    <a:pt x="96621" y="966215"/>
                  </a:lnTo>
                  <a:lnTo>
                    <a:pt x="1425829" y="966215"/>
                  </a:lnTo>
                  <a:lnTo>
                    <a:pt x="1463432" y="958615"/>
                  </a:lnTo>
                  <a:lnTo>
                    <a:pt x="1494155" y="937894"/>
                  </a:lnTo>
                  <a:lnTo>
                    <a:pt x="1514875" y="907172"/>
                  </a:lnTo>
                  <a:lnTo>
                    <a:pt x="1522476" y="869569"/>
                  </a:lnTo>
                  <a:lnTo>
                    <a:pt x="1522476" y="96646"/>
                  </a:lnTo>
                  <a:lnTo>
                    <a:pt x="1514875" y="59043"/>
                  </a:lnTo>
                  <a:lnTo>
                    <a:pt x="1494155" y="28320"/>
                  </a:lnTo>
                  <a:lnTo>
                    <a:pt x="1463432" y="7600"/>
                  </a:lnTo>
                  <a:lnTo>
                    <a:pt x="142582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3068" y="3544823"/>
              <a:ext cx="1522730" cy="966469"/>
            </a:xfrm>
            <a:custGeom>
              <a:avLst/>
              <a:gdLst/>
              <a:ahLst/>
              <a:cxnLst/>
              <a:rect l="l" t="t" r="r" b="b"/>
              <a:pathLst>
                <a:path w="1522730" h="966470">
                  <a:moveTo>
                    <a:pt x="0" y="96646"/>
                  </a:moveTo>
                  <a:lnTo>
                    <a:pt x="7592" y="59043"/>
                  </a:lnTo>
                  <a:lnTo>
                    <a:pt x="28298" y="28321"/>
                  </a:lnTo>
                  <a:lnTo>
                    <a:pt x="59010" y="7600"/>
                  </a:lnTo>
                  <a:lnTo>
                    <a:pt x="96621" y="0"/>
                  </a:lnTo>
                  <a:lnTo>
                    <a:pt x="1425829" y="0"/>
                  </a:lnTo>
                  <a:lnTo>
                    <a:pt x="1463432" y="7600"/>
                  </a:lnTo>
                  <a:lnTo>
                    <a:pt x="1494155" y="28320"/>
                  </a:lnTo>
                  <a:lnTo>
                    <a:pt x="1514875" y="59043"/>
                  </a:lnTo>
                  <a:lnTo>
                    <a:pt x="1522476" y="96646"/>
                  </a:lnTo>
                  <a:lnTo>
                    <a:pt x="1522476" y="869569"/>
                  </a:lnTo>
                  <a:lnTo>
                    <a:pt x="1514875" y="907172"/>
                  </a:lnTo>
                  <a:lnTo>
                    <a:pt x="1494155" y="937894"/>
                  </a:lnTo>
                  <a:lnTo>
                    <a:pt x="1463432" y="958615"/>
                  </a:lnTo>
                  <a:lnTo>
                    <a:pt x="1425829" y="966215"/>
                  </a:lnTo>
                  <a:lnTo>
                    <a:pt x="96621" y="966215"/>
                  </a:lnTo>
                  <a:lnTo>
                    <a:pt x="59010" y="958615"/>
                  </a:lnTo>
                  <a:lnTo>
                    <a:pt x="28298" y="937894"/>
                  </a:lnTo>
                  <a:lnTo>
                    <a:pt x="7592" y="907172"/>
                  </a:lnTo>
                  <a:lnTo>
                    <a:pt x="0" y="869569"/>
                  </a:lnTo>
                  <a:lnTo>
                    <a:pt x="0" y="9664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2231" y="3704843"/>
              <a:ext cx="1522730" cy="967740"/>
            </a:xfrm>
            <a:custGeom>
              <a:avLst/>
              <a:gdLst/>
              <a:ahLst/>
              <a:cxnLst/>
              <a:rect l="l" t="t" r="r" b="b"/>
              <a:pathLst>
                <a:path w="1522730" h="967739">
                  <a:moveTo>
                    <a:pt x="1425702" y="0"/>
                  </a:moveTo>
                  <a:lnTo>
                    <a:pt x="96774" y="0"/>
                  </a:lnTo>
                  <a:lnTo>
                    <a:pt x="59107" y="7602"/>
                  </a:lnTo>
                  <a:lnTo>
                    <a:pt x="28346" y="28336"/>
                  </a:lnTo>
                  <a:lnTo>
                    <a:pt x="7605" y="59096"/>
                  </a:lnTo>
                  <a:lnTo>
                    <a:pt x="0" y="96773"/>
                  </a:lnTo>
                  <a:lnTo>
                    <a:pt x="0" y="870965"/>
                  </a:lnTo>
                  <a:lnTo>
                    <a:pt x="7605" y="908643"/>
                  </a:lnTo>
                  <a:lnTo>
                    <a:pt x="28346" y="939403"/>
                  </a:lnTo>
                  <a:lnTo>
                    <a:pt x="59107" y="960137"/>
                  </a:lnTo>
                  <a:lnTo>
                    <a:pt x="96774" y="967739"/>
                  </a:lnTo>
                  <a:lnTo>
                    <a:pt x="1425702" y="967739"/>
                  </a:lnTo>
                  <a:lnTo>
                    <a:pt x="1463379" y="960137"/>
                  </a:lnTo>
                  <a:lnTo>
                    <a:pt x="1494139" y="939403"/>
                  </a:lnTo>
                  <a:lnTo>
                    <a:pt x="1514873" y="908643"/>
                  </a:lnTo>
                  <a:lnTo>
                    <a:pt x="1522476" y="870965"/>
                  </a:lnTo>
                  <a:lnTo>
                    <a:pt x="1522476" y="96773"/>
                  </a:lnTo>
                  <a:lnTo>
                    <a:pt x="1514873" y="59096"/>
                  </a:lnTo>
                  <a:lnTo>
                    <a:pt x="1494139" y="28336"/>
                  </a:lnTo>
                  <a:lnTo>
                    <a:pt x="1463379" y="7602"/>
                  </a:lnTo>
                  <a:lnTo>
                    <a:pt x="142570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2231" y="3704843"/>
              <a:ext cx="1522730" cy="967740"/>
            </a:xfrm>
            <a:custGeom>
              <a:avLst/>
              <a:gdLst/>
              <a:ahLst/>
              <a:cxnLst/>
              <a:rect l="l" t="t" r="r" b="b"/>
              <a:pathLst>
                <a:path w="1522730" h="967739">
                  <a:moveTo>
                    <a:pt x="0" y="96773"/>
                  </a:moveTo>
                  <a:lnTo>
                    <a:pt x="7605" y="59096"/>
                  </a:lnTo>
                  <a:lnTo>
                    <a:pt x="28346" y="28336"/>
                  </a:lnTo>
                  <a:lnTo>
                    <a:pt x="59107" y="7602"/>
                  </a:lnTo>
                  <a:lnTo>
                    <a:pt x="96774" y="0"/>
                  </a:lnTo>
                  <a:lnTo>
                    <a:pt x="1425702" y="0"/>
                  </a:lnTo>
                  <a:lnTo>
                    <a:pt x="1463379" y="7602"/>
                  </a:lnTo>
                  <a:lnTo>
                    <a:pt x="1494139" y="28336"/>
                  </a:lnTo>
                  <a:lnTo>
                    <a:pt x="1514873" y="59096"/>
                  </a:lnTo>
                  <a:lnTo>
                    <a:pt x="1522476" y="96773"/>
                  </a:lnTo>
                  <a:lnTo>
                    <a:pt x="1522476" y="870965"/>
                  </a:lnTo>
                  <a:lnTo>
                    <a:pt x="1514873" y="908643"/>
                  </a:lnTo>
                  <a:lnTo>
                    <a:pt x="1494139" y="939403"/>
                  </a:lnTo>
                  <a:lnTo>
                    <a:pt x="1463379" y="960137"/>
                  </a:lnTo>
                  <a:lnTo>
                    <a:pt x="1425702" y="967739"/>
                  </a:lnTo>
                  <a:lnTo>
                    <a:pt x="96774" y="967739"/>
                  </a:lnTo>
                  <a:lnTo>
                    <a:pt x="59107" y="960137"/>
                  </a:lnTo>
                  <a:lnTo>
                    <a:pt x="28346" y="939403"/>
                  </a:lnTo>
                  <a:lnTo>
                    <a:pt x="7605" y="908643"/>
                  </a:lnTo>
                  <a:lnTo>
                    <a:pt x="0" y="870965"/>
                  </a:lnTo>
                  <a:lnTo>
                    <a:pt x="0" y="96773"/>
                  </a:lnTo>
                  <a:close/>
                </a:path>
              </a:pathLst>
            </a:custGeom>
            <a:ln w="121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49376" y="3961002"/>
            <a:ext cx="1287145" cy="42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65"/>
              </a:lnSpc>
              <a:spcBef>
                <a:spcPts val="100"/>
              </a:spcBef>
            </a:pP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федеральный</a:t>
            </a:r>
            <a:endParaRPr sz="1400">
              <a:latin typeface="Arial"/>
              <a:cs typeface="Arial"/>
            </a:endParaRPr>
          </a:p>
          <a:p>
            <a:pPr marL="15240">
              <a:lnSpc>
                <a:spcPts val="1565"/>
              </a:lnSpc>
            </a:pP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учебный</a:t>
            </a:r>
            <a:r>
              <a:rPr sz="1400" b="1" spc="-6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план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017522" y="3538473"/>
            <a:ext cx="1706245" cy="1140460"/>
            <a:chOff x="2017522" y="3538473"/>
            <a:chExt cx="1706245" cy="1140460"/>
          </a:xfrm>
        </p:grpSpPr>
        <p:sp>
          <p:nvSpPr>
            <p:cNvPr id="19" name="object 19"/>
            <p:cNvSpPr/>
            <p:nvPr/>
          </p:nvSpPr>
          <p:spPr>
            <a:xfrm>
              <a:off x="2023872" y="3544823"/>
              <a:ext cx="1524000" cy="966469"/>
            </a:xfrm>
            <a:custGeom>
              <a:avLst/>
              <a:gdLst/>
              <a:ahLst/>
              <a:cxnLst/>
              <a:rect l="l" t="t" r="r" b="b"/>
              <a:pathLst>
                <a:path w="1524000" h="966470">
                  <a:moveTo>
                    <a:pt x="1427352" y="0"/>
                  </a:moveTo>
                  <a:lnTo>
                    <a:pt x="96646" y="0"/>
                  </a:lnTo>
                  <a:lnTo>
                    <a:pt x="59043" y="7600"/>
                  </a:lnTo>
                  <a:lnTo>
                    <a:pt x="28320" y="28321"/>
                  </a:lnTo>
                  <a:lnTo>
                    <a:pt x="7600" y="59043"/>
                  </a:lnTo>
                  <a:lnTo>
                    <a:pt x="0" y="96646"/>
                  </a:lnTo>
                  <a:lnTo>
                    <a:pt x="0" y="869569"/>
                  </a:lnTo>
                  <a:lnTo>
                    <a:pt x="7600" y="907172"/>
                  </a:lnTo>
                  <a:lnTo>
                    <a:pt x="28320" y="937894"/>
                  </a:lnTo>
                  <a:lnTo>
                    <a:pt x="59043" y="958615"/>
                  </a:lnTo>
                  <a:lnTo>
                    <a:pt x="96646" y="966215"/>
                  </a:lnTo>
                  <a:lnTo>
                    <a:pt x="1427352" y="966215"/>
                  </a:lnTo>
                  <a:lnTo>
                    <a:pt x="1464956" y="958615"/>
                  </a:lnTo>
                  <a:lnTo>
                    <a:pt x="1495678" y="937894"/>
                  </a:lnTo>
                  <a:lnTo>
                    <a:pt x="1516399" y="907172"/>
                  </a:lnTo>
                  <a:lnTo>
                    <a:pt x="1524000" y="869569"/>
                  </a:lnTo>
                  <a:lnTo>
                    <a:pt x="1524000" y="96646"/>
                  </a:lnTo>
                  <a:lnTo>
                    <a:pt x="1516399" y="59043"/>
                  </a:lnTo>
                  <a:lnTo>
                    <a:pt x="1495678" y="28320"/>
                  </a:lnTo>
                  <a:lnTo>
                    <a:pt x="1464956" y="7600"/>
                  </a:lnTo>
                  <a:lnTo>
                    <a:pt x="142735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23872" y="3544823"/>
              <a:ext cx="1524000" cy="966469"/>
            </a:xfrm>
            <a:custGeom>
              <a:avLst/>
              <a:gdLst/>
              <a:ahLst/>
              <a:cxnLst/>
              <a:rect l="l" t="t" r="r" b="b"/>
              <a:pathLst>
                <a:path w="1524000" h="966470">
                  <a:moveTo>
                    <a:pt x="0" y="96646"/>
                  </a:moveTo>
                  <a:lnTo>
                    <a:pt x="7600" y="59043"/>
                  </a:lnTo>
                  <a:lnTo>
                    <a:pt x="28320" y="28321"/>
                  </a:lnTo>
                  <a:lnTo>
                    <a:pt x="59043" y="7600"/>
                  </a:lnTo>
                  <a:lnTo>
                    <a:pt x="96646" y="0"/>
                  </a:lnTo>
                  <a:lnTo>
                    <a:pt x="1427352" y="0"/>
                  </a:lnTo>
                  <a:lnTo>
                    <a:pt x="1464956" y="7600"/>
                  </a:lnTo>
                  <a:lnTo>
                    <a:pt x="1495678" y="28320"/>
                  </a:lnTo>
                  <a:lnTo>
                    <a:pt x="1516399" y="59043"/>
                  </a:lnTo>
                  <a:lnTo>
                    <a:pt x="1524000" y="96646"/>
                  </a:lnTo>
                  <a:lnTo>
                    <a:pt x="1524000" y="869569"/>
                  </a:lnTo>
                  <a:lnTo>
                    <a:pt x="1516399" y="907172"/>
                  </a:lnTo>
                  <a:lnTo>
                    <a:pt x="1495678" y="937894"/>
                  </a:lnTo>
                  <a:lnTo>
                    <a:pt x="1464956" y="958615"/>
                  </a:lnTo>
                  <a:lnTo>
                    <a:pt x="1427352" y="966215"/>
                  </a:lnTo>
                  <a:lnTo>
                    <a:pt x="96646" y="966215"/>
                  </a:lnTo>
                  <a:lnTo>
                    <a:pt x="59043" y="958615"/>
                  </a:lnTo>
                  <a:lnTo>
                    <a:pt x="28320" y="937894"/>
                  </a:lnTo>
                  <a:lnTo>
                    <a:pt x="7600" y="907172"/>
                  </a:lnTo>
                  <a:lnTo>
                    <a:pt x="0" y="869569"/>
                  </a:lnTo>
                  <a:lnTo>
                    <a:pt x="0" y="96646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93036" y="3704843"/>
              <a:ext cx="1524000" cy="967740"/>
            </a:xfrm>
            <a:custGeom>
              <a:avLst/>
              <a:gdLst/>
              <a:ahLst/>
              <a:cxnLst/>
              <a:rect l="l" t="t" r="r" b="b"/>
              <a:pathLst>
                <a:path w="1524000" h="967739">
                  <a:moveTo>
                    <a:pt x="1427226" y="0"/>
                  </a:moveTo>
                  <a:lnTo>
                    <a:pt x="96774" y="0"/>
                  </a:lnTo>
                  <a:lnTo>
                    <a:pt x="59096" y="7602"/>
                  </a:lnTo>
                  <a:lnTo>
                    <a:pt x="28336" y="28336"/>
                  </a:lnTo>
                  <a:lnTo>
                    <a:pt x="7602" y="59096"/>
                  </a:lnTo>
                  <a:lnTo>
                    <a:pt x="0" y="96773"/>
                  </a:lnTo>
                  <a:lnTo>
                    <a:pt x="0" y="870965"/>
                  </a:lnTo>
                  <a:lnTo>
                    <a:pt x="7602" y="908643"/>
                  </a:lnTo>
                  <a:lnTo>
                    <a:pt x="28336" y="939403"/>
                  </a:lnTo>
                  <a:lnTo>
                    <a:pt x="59096" y="960137"/>
                  </a:lnTo>
                  <a:lnTo>
                    <a:pt x="96774" y="967739"/>
                  </a:lnTo>
                  <a:lnTo>
                    <a:pt x="1427226" y="967739"/>
                  </a:lnTo>
                  <a:lnTo>
                    <a:pt x="1464903" y="960137"/>
                  </a:lnTo>
                  <a:lnTo>
                    <a:pt x="1495663" y="939403"/>
                  </a:lnTo>
                  <a:lnTo>
                    <a:pt x="1516397" y="908643"/>
                  </a:lnTo>
                  <a:lnTo>
                    <a:pt x="1524000" y="870965"/>
                  </a:lnTo>
                  <a:lnTo>
                    <a:pt x="1524000" y="96773"/>
                  </a:lnTo>
                  <a:lnTo>
                    <a:pt x="1516397" y="59096"/>
                  </a:lnTo>
                  <a:lnTo>
                    <a:pt x="1495663" y="28336"/>
                  </a:lnTo>
                  <a:lnTo>
                    <a:pt x="1464903" y="7602"/>
                  </a:lnTo>
                  <a:lnTo>
                    <a:pt x="14272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93036" y="3704843"/>
              <a:ext cx="1524000" cy="967740"/>
            </a:xfrm>
            <a:custGeom>
              <a:avLst/>
              <a:gdLst/>
              <a:ahLst/>
              <a:cxnLst/>
              <a:rect l="l" t="t" r="r" b="b"/>
              <a:pathLst>
                <a:path w="1524000" h="967739">
                  <a:moveTo>
                    <a:pt x="0" y="96773"/>
                  </a:moveTo>
                  <a:lnTo>
                    <a:pt x="7602" y="59096"/>
                  </a:lnTo>
                  <a:lnTo>
                    <a:pt x="28336" y="28336"/>
                  </a:lnTo>
                  <a:lnTo>
                    <a:pt x="59096" y="7602"/>
                  </a:lnTo>
                  <a:lnTo>
                    <a:pt x="96774" y="0"/>
                  </a:lnTo>
                  <a:lnTo>
                    <a:pt x="1427226" y="0"/>
                  </a:lnTo>
                  <a:lnTo>
                    <a:pt x="1464903" y="7602"/>
                  </a:lnTo>
                  <a:lnTo>
                    <a:pt x="1495663" y="28336"/>
                  </a:lnTo>
                  <a:lnTo>
                    <a:pt x="1516397" y="59096"/>
                  </a:lnTo>
                  <a:lnTo>
                    <a:pt x="1524000" y="96773"/>
                  </a:lnTo>
                  <a:lnTo>
                    <a:pt x="1524000" y="870965"/>
                  </a:lnTo>
                  <a:lnTo>
                    <a:pt x="1516397" y="908643"/>
                  </a:lnTo>
                  <a:lnTo>
                    <a:pt x="1495663" y="939403"/>
                  </a:lnTo>
                  <a:lnTo>
                    <a:pt x="1464903" y="960137"/>
                  </a:lnTo>
                  <a:lnTo>
                    <a:pt x="1427226" y="967739"/>
                  </a:lnTo>
                  <a:lnTo>
                    <a:pt x="96774" y="967739"/>
                  </a:lnTo>
                  <a:lnTo>
                    <a:pt x="59096" y="960137"/>
                  </a:lnTo>
                  <a:lnTo>
                    <a:pt x="28336" y="939403"/>
                  </a:lnTo>
                  <a:lnTo>
                    <a:pt x="7602" y="908643"/>
                  </a:lnTo>
                  <a:lnTo>
                    <a:pt x="0" y="870965"/>
                  </a:lnTo>
                  <a:lnTo>
                    <a:pt x="0" y="96773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311400" y="3776548"/>
            <a:ext cx="1287780" cy="79184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ctr">
              <a:lnSpc>
                <a:spcPct val="86500"/>
              </a:lnSpc>
              <a:spcBef>
                <a:spcPts val="330"/>
              </a:spcBef>
            </a:pPr>
            <a:r>
              <a:rPr sz="1400" b="1" spc="-40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д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400" b="1" spc="-15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а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л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ьный  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календарный 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учебный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440"/>
              </a:lnSpc>
            </a:pP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график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879850" y="3538473"/>
            <a:ext cx="1704339" cy="1140460"/>
            <a:chOff x="3879850" y="3538473"/>
            <a:chExt cx="1704339" cy="1140460"/>
          </a:xfrm>
        </p:grpSpPr>
        <p:sp>
          <p:nvSpPr>
            <p:cNvPr id="25" name="object 25"/>
            <p:cNvSpPr/>
            <p:nvPr/>
          </p:nvSpPr>
          <p:spPr>
            <a:xfrm>
              <a:off x="3886200" y="3544823"/>
              <a:ext cx="1522730" cy="966469"/>
            </a:xfrm>
            <a:custGeom>
              <a:avLst/>
              <a:gdLst/>
              <a:ahLst/>
              <a:cxnLst/>
              <a:rect l="l" t="t" r="r" b="b"/>
              <a:pathLst>
                <a:path w="1522729" h="966470">
                  <a:moveTo>
                    <a:pt x="1425828" y="0"/>
                  </a:moveTo>
                  <a:lnTo>
                    <a:pt x="96647" y="0"/>
                  </a:lnTo>
                  <a:lnTo>
                    <a:pt x="59043" y="7600"/>
                  </a:lnTo>
                  <a:lnTo>
                    <a:pt x="28321" y="28321"/>
                  </a:lnTo>
                  <a:lnTo>
                    <a:pt x="7600" y="59043"/>
                  </a:lnTo>
                  <a:lnTo>
                    <a:pt x="0" y="96646"/>
                  </a:lnTo>
                  <a:lnTo>
                    <a:pt x="0" y="869569"/>
                  </a:lnTo>
                  <a:lnTo>
                    <a:pt x="7600" y="907172"/>
                  </a:lnTo>
                  <a:lnTo>
                    <a:pt x="28321" y="937894"/>
                  </a:lnTo>
                  <a:lnTo>
                    <a:pt x="59043" y="958615"/>
                  </a:lnTo>
                  <a:lnTo>
                    <a:pt x="96647" y="966215"/>
                  </a:lnTo>
                  <a:lnTo>
                    <a:pt x="1425828" y="966215"/>
                  </a:lnTo>
                  <a:lnTo>
                    <a:pt x="1463432" y="958615"/>
                  </a:lnTo>
                  <a:lnTo>
                    <a:pt x="1494155" y="937894"/>
                  </a:lnTo>
                  <a:lnTo>
                    <a:pt x="1514875" y="907172"/>
                  </a:lnTo>
                  <a:lnTo>
                    <a:pt x="1522476" y="869569"/>
                  </a:lnTo>
                  <a:lnTo>
                    <a:pt x="1522476" y="96646"/>
                  </a:lnTo>
                  <a:lnTo>
                    <a:pt x="1514875" y="59043"/>
                  </a:lnTo>
                  <a:lnTo>
                    <a:pt x="1494154" y="28320"/>
                  </a:lnTo>
                  <a:lnTo>
                    <a:pt x="1463432" y="7600"/>
                  </a:lnTo>
                  <a:lnTo>
                    <a:pt x="142582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86200" y="3544823"/>
              <a:ext cx="1522730" cy="966469"/>
            </a:xfrm>
            <a:custGeom>
              <a:avLst/>
              <a:gdLst/>
              <a:ahLst/>
              <a:cxnLst/>
              <a:rect l="l" t="t" r="r" b="b"/>
              <a:pathLst>
                <a:path w="1522729" h="966470">
                  <a:moveTo>
                    <a:pt x="0" y="96646"/>
                  </a:moveTo>
                  <a:lnTo>
                    <a:pt x="7600" y="59043"/>
                  </a:lnTo>
                  <a:lnTo>
                    <a:pt x="28321" y="28321"/>
                  </a:lnTo>
                  <a:lnTo>
                    <a:pt x="59043" y="7600"/>
                  </a:lnTo>
                  <a:lnTo>
                    <a:pt x="96647" y="0"/>
                  </a:lnTo>
                  <a:lnTo>
                    <a:pt x="1425828" y="0"/>
                  </a:lnTo>
                  <a:lnTo>
                    <a:pt x="1463432" y="7600"/>
                  </a:lnTo>
                  <a:lnTo>
                    <a:pt x="1494154" y="28320"/>
                  </a:lnTo>
                  <a:lnTo>
                    <a:pt x="1514875" y="59043"/>
                  </a:lnTo>
                  <a:lnTo>
                    <a:pt x="1522476" y="96646"/>
                  </a:lnTo>
                  <a:lnTo>
                    <a:pt x="1522476" y="869569"/>
                  </a:lnTo>
                  <a:lnTo>
                    <a:pt x="1514875" y="907172"/>
                  </a:lnTo>
                  <a:lnTo>
                    <a:pt x="1494155" y="937894"/>
                  </a:lnTo>
                  <a:lnTo>
                    <a:pt x="1463432" y="958615"/>
                  </a:lnTo>
                  <a:lnTo>
                    <a:pt x="1425828" y="966215"/>
                  </a:lnTo>
                  <a:lnTo>
                    <a:pt x="96647" y="966215"/>
                  </a:lnTo>
                  <a:lnTo>
                    <a:pt x="59043" y="958615"/>
                  </a:lnTo>
                  <a:lnTo>
                    <a:pt x="28321" y="937894"/>
                  </a:lnTo>
                  <a:lnTo>
                    <a:pt x="7600" y="907172"/>
                  </a:lnTo>
                  <a:lnTo>
                    <a:pt x="0" y="869569"/>
                  </a:lnTo>
                  <a:lnTo>
                    <a:pt x="0" y="9664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55363" y="3704843"/>
              <a:ext cx="1522730" cy="967740"/>
            </a:xfrm>
            <a:custGeom>
              <a:avLst/>
              <a:gdLst/>
              <a:ahLst/>
              <a:cxnLst/>
              <a:rect l="l" t="t" r="r" b="b"/>
              <a:pathLst>
                <a:path w="1522729" h="967739">
                  <a:moveTo>
                    <a:pt x="1425702" y="0"/>
                  </a:moveTo>
                  <a:lnTo>
                    <a:pt x="96774" y="0"/>
                  </a:lnTo>
                  <a:lnTo>
                    <a:pt x="59096" y="7602"/>
                  </a:lnTo>
                  <a:lnTo>
                    <a:pt x="28336" y="28336"/>
                  </a:lnTo>
                  <a:lnTo>
                    <a:pt x="7602" y="59096"/>
                  </a:lnTo>
                  <a:lnTo>
                    <a:pt x="0" y="96773"/>
                  </a:lnTo>
                  <a:lnTo>
                    <a:pt x="0" y="870965"/>
                  </a:lnTo>
                  <a:lnTo>
                    <a:pt x="7602" y="908643"/>
                  </a:lnTo>
                  <a:lnTo>
                    <a:pt x="28336" y="939403"/>
                  </a:lnTo>
                  <a:lnTo>
                    <a:pt x="59096" y="960137"/>
                  </a:lnTo>
                  <a:lnTo>
                    <a:pt x="96774" y="967739"/>
                  </a:lnTo>
                  <a:lnTo>
                    <a:pt x="1425702" y="967739"/>
                  </a:lnTo>
                  <a:lnTo>
                    <a:pt x="1463379" y="960137"/>
                  </a:lnTo>
                  <a:lnTo>
                    <a:pt x="1494139" y="939403"/>
                  </a:lnTo>
                  <a:lnTo>
                    <a:pt x="1514873" y="908643"/>
                  </a:lnTo>
                  <a:lnTo>
                    <a:pt x="1522476" y="870965"/>
                  </a:lnTo>
                  <a:lnTo>
                    <a:pt x="1522476" y="96773"/>
                  </a:lnTo>
                  <a:lnTo>
                    <a:pt x="1514873" y="59096"/>
                  </a:lnTo>
                  <a:lnTo>
                    <a:pt x="1494139" y="28336"/>
                  </a:lnTo>
                  <a:lnTo>
                    <a:pt x="1463379" y="7602"/>
                  </a:lnTo>
                  <a:lnTo>
                    <a:pt x="142570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55363" y="3704843"/>
              <a:ext cx="1522730" cy="967740"/>
            </a:xfrm>
            <a:custGeom>
              <a:avLst/>
              <a:gdLst/>
              <a:ahLst/>
              <a:cxnLst/>
              <a:rect l="l" t="t" r="r" b="b"/>
              <a:pathLst>
                <a:path w="1522729" h="967739">
                  <a:moveTo>
                    <a:pt x="0" y="96773"/>
                  </a:moveTo>
                  <a:lnTo>
                    <a:pt x="7602" y="59096"/>
                  </a:lnTo>
                  <a:lnTo>
                    <a:pt x="28336" y="28336"/>
                  </a:lnTo>
                  <a:lnTo>
                    <a:pt x="59096" y="7602"/>
                  </a:lnTo>
                  <a:lnTo>
                    <a:pt x="96774" y="0"/>
                  </a:lnTo>
                  <a:lnTo>
                    <a:pt x="1425702" y="0"/>
                  </a:lnTo>
                  <a:lnTo>
                    <a:pt x="1463379" y="7602"/>
                  </a:lnTo>
                  <a:lnTo>
                    <a:pt x="1494139" y="28336"/>
                  </a:lnTo>
                  <a:lnTo>
                    <a:pt x="1514873" y="59096"/>
                  </a:lnTo>
                  <a:lnTo>
                    <a:pt x="1522476" y="96773"/>
                  </a:lnTo>
                  <a:lnTo>
                    <a:pt x="1522476" y="870965"/>
                  </a:lnTo>
                  <a:lnTo>
                    <a:pt x="1514873" y="908643"/>
                  </a:lnTo>
                  <a:lnTo>
                    <a:pt x="1494139" y="939403"/>
                  </a:lnTo>
                  <a:lnTo>
                    <a:pt x="1463379" y="960137"/>
                  </a:lnTo>
                  <a:lnTo>
                    <a:pt x="1425702" y="967739"/>
                  </a:lnTo>
                  <a:lnTo>
                    <a:pt x="96774" y="967739"/>
                  </a:lnTo>
                  <a:lnTo>
                    <a:pt x="59096" y="960137"/>
                  </a:lnTo>
                  <a:lnTo>
                    <a:pt x="28336" y="939403"/>
                  </a:lnTo>
                  <a:lnTo>
                    <a:pt x="7602" y="908643"/>
                  </a:lnTo>
                  <a:lnTo>
                    <a:pt x="0" y="870965"/>
                  </a:lnTo>
                  <a:lnTo>
                    <a:pt x="0" y="96773"/>
                  </a:lnTo>
                  <a:close/>
                </a:path>
              </a:pathLst>
            </a:custGeom>
            <a:ln w="121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126738" y="3717416"/>
            <a:ext cx="1377950" cy="9175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94945" marR="186690" algn="ctr">
              <a:lnSpc>
                <a:spcPts val="1140"/>
              </a:lnSpc>
              <a:spcBef>
                <a:spcPts val="290"/>
              </a:spcBef>
            </a:pP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д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ера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л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ьные  рабочие</a:t>
            </a:r>
            <a:endParaRPr sz="1100">
              <a:latin typeface="Arial"/>
              <a:cs typeface="Arial"/>
            </a:endParaRPr>
          </a:p>
          <a:p>
            <a:pPr marL="287020" marR="278130" algn="ctr">
              <a:lnSpc>
                <a:spcPts val="1140"/>
              </a:lnSpc>
            </a:pP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пр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г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а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ммы 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учебных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ts val="1140"/>
              </a:lnSpc>
            </a:pP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пр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д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ме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ов,</a:t>
            </a:r>
            <a:r>
              <a:rPr sz="1100" b="1" spc="-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к</a:t>
            </a:r>
            <a:r>
              <a:rPr sz="1100" b="1" spc="-30" dirty="0">
                <a:solidFill>
                  <a:srgbClr val="375F92"/>
                </a:solidFill>
                <a:latin typeface="Arial"/>
                <a:cs typeface="Arial"/>
              </a:rPr>
              <a:t>у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с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ов, 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дисциплин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740653" y="3538473"/>
            <a:ext cx="1706245" cy="1140460"/>
            <a:chOff x="5740653" y="3538473"/>
            <a:chExt cx="1706245" cy="1140460"/>
          </a:xfrm>
        </p:grpSpPr>
        <p:sp>
          <p:nvSpPr>
            <p:cNvPr id="31" name="object 31"/>
            <p:cNvSpPr/>
            <p:nvPr/>
          </p:nvSpPr>
          <p:spPr>
            <a:xfrm>
              <a:off x="5747003" y="3544823"/>
              <a:ext cx="1524000" cy="966469"/>
            </a:xfrm>
            <a:custGeom>
              <a:avLst/>
              <a:gdLst/>
              <a:ahLst/>
              <a:cxnLst/>
              <a:rect l="l" t="t" r="r" b="b"/>
              <a:pathLst>
                <a:path w="1524000" h="966470">
                  <a:moveTo>
                    <a:pt x="1427352" y="0"/>
                  </a:moveTo>
                  <a:lnTo>
                    <a:pt x="96647" y="0"/>
                  </a:lnTo>
                  <a:lnTo>
                    <a:pt x="59043" y="7600"/>
                  </a:lnTo>
                  <a:lnTo>
                    <a:pt x="28321" y="28321"/>
                  </a:lnTo>
                  <a:lnTo>
                    <a:pt x="7600" y="59043"/>
                  </a:lnTo>
                  <a:lnTo>
                    <a:pt x="0" y="96646"/>
                  </a:lnTo>
                  <a:lnTo>
                    <a:pt x="0" y="869569"/>
                  </a:lnTo>
                  <a:lnTo>
                    <a:pt x="7600" y="907172"/>
                  </a:lnTo>
                  <a:lnTo>
                    <a:pt x="28321" y="937894"/>
                  </a:lnTo>
                  <a:lnTo>
                    <a:pt x="59043" y="958615"/>
                  </a:lnTo>
                  <a:lnTo>
                    <a:pt x="96647" y="966215"/>
                  </a:lnTo>
                  <a:lnTo>
                    <a:pt x="1427352" y="966215"/>
                  </a:lnTo>
                  <a:lnTo>
                    <a:pt x="1464956" y="958615"/>
                  </a:lnTo>
                  <a:lnTo>
                    <a:pt x="1495678" y="937894"/>
                  </a:lnTo>
                  <a:lnTo>
                    <a:pt x="1516399" y="907172"/>
                  </a:lnTo>
                  <a:lnTo>
                    <a:pt x="1524000" y="869569"/>
                  </a:lnTo>
                  <a:lnTo>
                    <a:pt x="1524000" y="96646"/>
                  </a:lnTo>
                  <a:lnTo>
                    <a:pt x="1516399" y="59043"/>
                  </a:lnTo>
                  <a:lnTo>
                    <a:pt x="1495678" y="28320"/>
                  </a:lnTo>
                  <a:lnTo>
                    <a:pt x="1464956" y="7600"/>
                  </a:lnTo>
                  <a:lnTo>
                    <a:pt x="142735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47003" y="3544823"/>
              <a:ext cx="1524000" cy="966469"/>
            </a:xfrm>
            <a:custGeom>
              <a:avLst/>
              <a:gdLst/>
              <a:ahLst/>
              <a:cxnLst/>
              <a:rect l="l" t="t" r="r" b="b"/>
              <a:pathLst>
                <a:path w="1524000" h="966470">
                  <a:moveTo>
                    <a:pt x="0" y="96646"/>
                  </a:moveTo>
                  <a:lnTo>
                    <a:pt x="7600" y="59043"/>
                  </a:lnTo>
                  <a:lnTo>
                    <a:pt x="28321" y="28321"/>
                  </a:lnTo>
                  <a:lnTo>
                    <a:pt x="59043" y="7600"/>
                  </a:lnTo>
                  <a:lnTo>
                    <a:pt x="96647" y="0"/>
                  </a:lnTo>
                  <a:lnTo>
                    <a:pt x="1427352" y="0"/>
                  </a:lnTo>
                  <a:lnTo>
                    <a:pt x="1464956" y="7600"/>
                  </a:lnTo>
                  <a:lnTo>
                    <a:pt x="1495678" y="28320"/>
                  </a:lnTo>
                  <a:lnTo>
                    <a:pt x="1516399" y="59043"/>
                  </a:lnTo>
                  <a:lnTo>
                    <a:pt x="1524000" y="96646"/>
                  </a:lnTo>
                  <a:lnTo>
                    <a:pt x="1524000" y="869569"/>
                  </a:lnTo>
                  <a:lnTo>
                    <a:pt x="1516399" y="907172"/>
                  </a:lnTo>
                  <a:lnTo>
                    <a:pt x="1495678" y="937894"/>
                  </a:lnTo>
                  <a:lnTo>
                    <a:pt x="1464956" y="958615"/>
                  </a:lnTo>
                  <a:lnTo>
                    <a:pt x="1427352" y="966215"/>
                  </a:lnTo>
                  <a:lnTo>
                    <a:pt x="96647" y="966215"/>
                  </a:lnTo>
                  <a:lnTo>
                    <a:pt x="59043" y="958615"/>
                  </a:lnTo>
                  <a:lnTo>
                    <a:pt x="28321" y="937894"/>
                  </a:lnTo>
                  <a:lnTo>
                    <a:pt x="7600" y="907172"/>
                  </a:lnTo>
                  <a:lnTo>
                    <a:pt x="0" y="869569"/>
                  </a:lnTo>
                  <a:lnTo>
                    <a:pt x="0" y="96646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16167" y="3704843"/>
              <a:ext cx="1524000" cy="967740"/>
            </a:xfrm>
            <a:custGeom>
              <a:avLst/>
              <a:gdLst/>
              <a:ahLst/>
              <a:cxnLst/>
              <a:rect l="l" t="t" r="r" b="b"/>
              <a:pathLst>
                <a:path w="1524000" h="967739">
                  <a:moveTo>
                    <a:pt x="1427226" y="0"/>
                  </a:moveTo>
                  <a:lnTo>
                    <a:pt x="96774" y="0"/>
                  </a:lnTo>
                  <a:lnTo>
                    <a:pt x="59096" y="7602"/>
                  </a:lnTo>
                  <a:lnTo>
                    <a:pt x="28336" y="28336"/>
                  </a:lnTo>
                  <a:lnTo>
                    <a:pt x="7602" y="59096"/>
                  </a:lnTo>
                  <a:lnTo>
                    <a:pt x="0" y="96773"/>
                  </a:lnTo>
                  <a:lnTo>
                    <a:pt x="0" y="870965"/>
                  </a:lnTo>
                  <a:lnTo>
                    <a:pt x="7602" y="908643"/>
                  </a:lnTo>
                  <a:lnTo>
                    <a:pt x="28336" y="939403"/>
                  </a:lnTo>
                  <a:lnTo>
                    <a:pt x="59096" y="960137"/>
                  </a:lnTo>
                  <a:lnTo>
                    <a:pt x="96774" y="967739"/>
                  </a:lnTo>
                  <a:lnTo>
                    <a:pt x="1427226" y="967739"/>
                  </a:lnTo>
                  <a:lnTo>
                    <a:pt x="1464903" y="960137"/>
                  </a:lnTo>
                  <a:lnTo>
                    <a:pt x="1495663" y="939403"/>
                  </a:lnTo>
                  <a:lnTo>
                    <a:pt x="1516397" y="908643"/>
                  </a:lnTo>
                  <a:lnTo>
                    <a:pt x="1524000" y="870965"/>
                  </a:lnTo>
                  <a:lnTo>
                    <a:pt x="1524000" y="96773"/>
                  </a:lnTo>
                  <a:lnTo>
                    <a:pt x="1516397" y="59096"/>
                  </a:lnTo>
                  <a:lnTo>
                    <a:pt x="1495663" y="28336"/>
                  </a:lnTo>
                  <a:lnTo>
                    <a:pt x="1464903" y="7602"/>
                  </a:lnTo>
                  <a:lnTo>
                    <a:pt x="14272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16167" y="3704843"/>
              <a:ext cx="1524000" cy="967740"/>
            </a:xfrm>
            <a:custGeom>
              <a:avLst/>
              <a:gdLst/>
              <a:ahLst/>
              <a:cxnLst/>
              <a:rect l="l" t="t" r="r" b="b"/>
              <a:pathLst>
                <a:path w="1524000" h="967739">
                  <a:moveTo>
                    <a:pt x="0" y="96773"/>
                  </a:moveTo>
                  <a:lnTo>
                    <a:pt x="7602" y="59096"/>
                  </a:lnTo>
                  <a:lnTo>
                    <a:pt x="28336" y="28336"/>
                  </a:lnTo>
                  <a:lnTo>
                    <a:pt x="59096" y="7602"/>
                  </a:lnTo>
                  <a:lnTo>
                    <a:pt x="96774" y="0"/>
                  </a:lnTo>
                  <a:lnTo>
                    <a:pt x="1427226" y="0"/>
                  </a:lnTo>
                  <a:lnTo>
                    <a:pt x="1464903" y="7602"/>
                  </a:lnTo>
                  <a:lnTo>
                    <a:pt x="1495663" y="28336"/>
                  </a:lnTo>
                  <a:lnTo>
                    <a:pt x="1516397" y="59096"/>
                  </a:lnTo>
                  <a:lnTo>
                    <a:pt x="1524000" y="96773"/>
                  </a:lnTo>
                  <a:lnTo>
                    <a:pt x="1524000" y="870965"/>
                  </a:lnTo>
                  <a:lnTo>
                    <a:pt x="1516397" y="908643"/>
                  </a:lnTo>
                  <a:lnTo>
                    <a:pt x="1495663" y="939403"/>
                  </a:lnTo>
                  <a:lnTo>
                    <a:pt x="1464903" y="960137"/>
                  </a:lnTo>
                  <a:lnTo>
                    <a:pt x="1427226" y="967739"/>
                  </a:lnTo>
                  <a:lnTo>
                    <a:pt x="96774" y="967739"/>
                  </a:lnTo>
                  <a:lnTo>
                    <a:pt x="59096" y="960137"/>
                  </a:lnTo>
                  <a:lnTo>
                    <a:pt x="28336" y="939403"/>
                  </a:lnTo>
                  <a:lnTo>
                    <a:pt x="7602" y="908643"/>
                  </a:lnTo>
                  <a:lnTo>
                    <a:pt x="0" y="870965"/>
                  </a:lnTo>
                  <a:lnTo>
                    <a:pt x="0" y="96773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064122" y="3776548"/>
            <a:ext cx="1228725" cy="791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70"/>
              </a:lnSpc>
              <a:spcBef>
                <a:spcPts val="105"/>
              </a:spcBef>
            </a:pP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федеральная</a:t>
            </a:r>
            <a:endParaRPr sz="1400">
              <a:latin typeface="Arial"/>
              <a:cs typeface="Arial"/>
            </a:endParaRPr>
          </a:p>
          <a:p>
            <a:pPr marL="95885" marR="89535" indent="635" algn="ctr">
              <a:lnSpc>
                <a:spcPct val="86100"/>
              </a:lnSpc>
              <a:spcBef>
                <a:spcPts val="120"/>
              </a:spcBef>
            </a:pP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рабочая 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 программа 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375F92"/>
                </a:solidFill>
                <a:latin typeface="Arial"/>
                <a:cs typeface="Arial"/>
              </a:rPr>
              <a:t>в</a:t>
            </a:r>
            <a:r>
              <a:rPr sz="1400" b="1" spc="-30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спи</a:t>
            </a:r>
            <a:r>
              <a:rPr sz="1400" b="1" spc="-1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ания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602981" y="3538473"/>
            <a:ext cx="1704339" cy="1140460"/>
            <a:chOff x="7602981" y="3538473"/>
            <a:chExt cx="1704339" cy="1140460"/>
          </a:xfrm>
        </p:grpSpPr>
        <p:sp>
          <p:nvSpPr>
            <p:cNvPr id="37" name="object 37"/>
            <p:cNvSpPr/>
            <p:nvPr/>
          </p:nvSpPr>
          <p:spPr>
            <a:xfrm>
              <a:off x="7609331" y="3544823"/>
              <a:ext cx="1522730" cy="966469"/>
            </a:xfrm>
            <a:custGeom>
              <a:avLst/>
              <a:gdLst/>
              <a:ahLst/>
              <a:cxnLst/>
              <a:rect l="l" t="t" r="r" b="b"/>
              <a:pathLst>
                <a:path w="1522729" h="966470">
                  <a:moveTo>
                    <a:pt x="1425828" y="0"/>
                  </a:moveTo>
                  <a:lnTo>
                    <a:pt x="96647" y="0"/>
                  </a:lnTo>
                  <a:lnTo>
                    <a:pt x="59043" y="7600"/>
                  </a:lnTo>
                  <a:lnTo>
                    <a:pt x="28321" y="28321"/>
                  </a:lnTo>
                  <a:lnTo>
                    <a:pt x="7600" y="59043"/>
                  </a:lnTo>
                  <a:lnTo>
                    <a:pt x="0" y="96646"/>
                  </a:lnTo>
                  <a:lnTo>
                    <a:pt x="0" y="869569"/>
                  </a:lnTo>
                  <a:lnTo>
                    <a:pt x="7600" y="907172"/>
                  </a:lnTo>
                  <a:lnTo>
                    <a:pt x="28321" y="937894"/>
                  </a:lnTo>
                  <a:lnTo>
                    <a:pt x="59043" y="958615"/>
                  </a:lnTo>
                  <a:lnTo>
                    <a:pt x="96647" y="966215"/>
                  </a:lnTo>
                  <a:lnTo>
                    <a:pt x="1425828" y="966215"/>
                  </a:lnTo>
                  <a:lnTo>
                    <a:pt x="1463432" y="958615"/>
                  </a:lnTo>
                  <a:lnTo>
                    <a:pt x="1494154" y="937894"/>
                  </a:lnTo>
                  <a:lnTo>
                    <a:pt x="1514875" y="907172"/>
                  </a:lnTo>
                  <a:lnTo>
                    <a:pt x="1522476" y="869569"/>
                  </a:lnTo>
                  <a:lnTo>
                    <a:pt x="1522476" y="96646"/>
                  </a:lnTo>
                  <a:lnTo>
                    <a:pt x="1514875" y="59043"/>
                  </a:lnTo>
                  <a:lnTo>
                    <a:pt x="1494154" y="28320"/>
                  </a:lnTo>
                  <a:lnTo>
                    <a:pt x="1463432" y="7600"/>
                  </a:lnTo>
                  <a:lnTo>
                    <a:pt x="142582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09331" y="3544823"/>
              <a:ext cx="1522730" cy="966469"/>
            </a:xfrm>
            <a:custGeom>
              <a:avLst/>
              <a:gdLst/>
              <a:ahLst/>
              <a:cxnLst/>
              <a:rect l="l" t="t" r="r" b="b"/>
              <a:pathLst>
                <a:path w="1522729" h="966470">
                  <a:moveTo>
                    <a:pt x="0" y="96646"/>
                  </a:moveTo>
                  <a:lnTo>
                    <a:pt x="7600" y="59043"/>
                  </a:lnTo>
                  <a:lnTo>
                    <a:pt x="28321" y="28321"/>
                  </a:lnTo>
                  <a:lnTo>
                    <a:pt x="59043" y="7600"/>
                  </a:lnTo>
                  <a:lnTo>
                    <a:pt x="96647" y="0"/>
                  </a:lnTo>
                  <a:lnTo>
                    <a:pt x="1425828" y="0"/>
                  </a:lnTo>
                  <a:lnTo>
                    <a:pt x="1463432" y="7600"/>
                  </a:lnTo>
                  <a:lnTo>
                    <a:pt x="1494154" y="28320"/>
                  </a:lnTo>
                  <a:lnTo>
                    <a:pt x="1514875" y="59043"/>
                  </a:lnTo>
                  <a:lnTo>
                    <a:pt x="1522476" y="96646"/>
                  </a:lnTo>
                  <a:lnTo>
                    <a:pt x="1522476" y="869569"/>
                  </a:lnTo>
                  <a:lnTo>
                    <a:pt x="1514875" y="907172"/>
                  </a:lnTo>
                  <a:lnTo>
                    <a:pt x="1494154" y="937894"/>
                  </a:lnTo>
                  <a:lnTo>
                    <a:pt x="1463432" y="958615"/>
                  </a:lnTo>
                  <a:lnTo>
                    <a:pt x="1425828" y="966215"/>
                  </a:lnTo>
                  <a:lnTo>
                    <a:pt x="96647" y="966215"/>
                  </a:lnTo>
                  <a:lnTo>
                    <a:pt x="59043" y="958615"/>
                  </a:lnTo>
                  <a:lnTo>
                    <a:pt x="28321" y="937894"/>
                  </a:lnTo>
                  <a:lnTo>
                    <a:pt x="7600" y="907172"/>
                  </a:lnTo>
                  <a:lnTo>
                    <a:pt x="0" y="869569"/>
                  </a:lnTo>
                  <a:lnTo>
                    <a:pt x="0" y="9664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778495" y="3704843"/>
              <a:ext cx="1522730" cy="967740"/>
            </a:xfrm>
            <a:custGeom>
              <a:avLst/>
              <a:gdLst/>
              <a:ahLst/>
              <a:cxnLst/>
              <a:rect l="l" t="t" r="r" b="b"/>
              <a:pathLst>
                <a:path w="1522729" h="967739">
                  <a:moveTo>
                    <a:pt x="1425702" y="0"/>
                  </a:moveTo>
                  <a:lnTo>
                    <a:pt x="96774" y="0"/>
                  </a:lnTo>
                  <a:lnTo>
                    <a:pt x="59096" y="7602"/>
                  </a:lnTo>
                  <a:lnTo>
                    <a:pt x="28336" y="28336"/>
                  </a:lnTo>
                  <a:lnTo>
                    <a:pt x="7602" y="59096"/>
                  </a:lnTo>
                  <a:lnTo>
                    <a:pt x="0" y="96773"/>
                  </a:lnTo>
                  <a:lnTo>
                    <a:pt x="0" y="870965"/>
                  </a:lnTo>
                  <a:lnTo>
                    <a:pt x="7602" y="908643"/>
                  </a:lnTo>
                  <a:lnTo>
                    <a:pt x="28336" y="939403"/>
                  </a:lnTo>
                  <a:lnTo>
                    <a:pt x="59096" y="960137"/>
                  </a:lnTo>
                  <a:lnTo>
                    <a:pt x="96774" y="967739"/>
                  </a:lnTo>
                  <a:lnTo>
                    <a:pt x="1425702" y="967739"/>
                  </a:lnTo>
                  <a:lnTo>
                    <a:pt x="1463379" y="960137"/>
                  </a:lnTo>
                  <a:lnTo>
                    <a:pt x="1494139" y="939403"/>
                  </a:lnTo>
                  <a:lnTo>
                    <a:pt x="1514873" y="908643"/>
                  </a:lnTo>
                  <a:lnTo>
                    <a:pt x="1522476" y="870965"/>
                  </a:lnTo>
                  <a:lnTo>
                    <a:pt x="1522476" y="96773"/>
                  </a:lnTo>
                  <a:lnTo>
                    <a:pt x="1514873" y="59096"/>
                  </a:lnTo>
                  <a:lnTo>
                    <a:pt x="1494139" y="28336"/>
                  </a:lnTo>
                  <a:lnTo>
                    <a:pt x="1463379" y="7602"/>
                  </a:lnTo>
                  <a:lnTo>
                    <a:pt x="142570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778495" y="3704843"/>
              <a:ext cx="1522730" cy="967740"/>
            </a:xfrm>
            <a:custGeom>
              <a:avLst/>
              <a:gdLst/>
              <a:ahLst/>
              <a:cxnLst/>
              <a:rect l="l" t="t" r="r" b="b"/>
              <a:pathLst>
                <a:path w="1522729" h="967739">
                  <a:moveTo>
                    <a:pt x="0" y="96773"/>
                  </a:moveTo>
                  <a:lnTo>
                    <a:pt x="7602" y="59096"/>
                  </a:lnTo>
                  <a:lnTo>
                    <a:pt x="28336" y="28336"/>
                  </a:lnTo>
                  <a:lnTo>
                    <a:pt x="59096" y="7602"/>
                  </a:lnTo>
                  <a:lnTo>
                    <a:pt x="96774" y="0"/>
                  </a:lnTo>
                  <a:lnTo>
                    <a:pt x="1425702" y="0"/>
                  </a:lnTo>
                  <a:lnTo>
                    <a:pt x="1463379" y="7602"/>
                  </a:lnTo>
                  <a:lnTo>
                    <a:pt x="1494139" y="28336"/>
                  </a:lnTo>
                  <a:lnTo>
                    <a:pt x="1514873" y="59096"/>
                  </a:lnTo>
                  <a:lnTo>
                    <a:pt x="1522476" y="96773"/>
                  </a:lnTo>
                  <a:lnTo>
                    <a:pt x="1522476" y="870965"/>
                  </a:lnTo>
                  <a:lnTo>
                    <a:pt x="1514873" y="908643"/>
                  </a:lnTo>
                  <a:lnTo>
                    <a:pt x="1494139" y="939403"/>
                  </a:lnTo>
                  <a:lnTo>
                    <a:pt x="1463379" y="960137"/>
                  </a:lnTo>
                  <a:lnTo>
                    <a:pt x="1425702" y="967739"/>
                  </a:lnTo>
                  <a:lnTo>
                    <a:pt x="96774" y="967739"/>
                  </a:lnTo>
                  <a:lnTo>
                    <a:pt x="59096" y="960137"/>
                  </a:lnTo>
                  <a:lnTo>
                    <a:pt x="28336" y="939403"/>
                  </a:lnTo>
                  <a:lnTo>
                    <a:pt x="7602" y="908643"/>
                  </a:lnTo>
                  <a:lnTo>
                    <a:pt x="0" y="870965"/>
                  </a:lnTo>
                  <a:lnTo>
                    <a:pt x="0" y="96773"/>
                  </a:lnTo>
                  <a:close/>
                </a:path>
              </a:pathLst>
            </a:custGeom>
            <a:ln w="121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909306" y="3755263"/>
            <a:ext cx="1263650" cy="8407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indent="-635" algn="ctr">
              <a:lnSpc>
                <a:spcPct val="86500"/>
              </a:lnSpc>
              <a:spcBef>
                <a:spcPts val="295"/>
              </a:spcBef>
            </a:pPr>
            <a:r>
              <a:rPr sz="1200" b="1" spc="-10" dirty="0">
                <a:solidFill>
                  <a:srgbClr val="375F92"/>
                </a:solidFill>
                <a:latin typeface="Arial"/>
                <a:cs typeface="Arial"/>
              </a:rPr>
              <a:t>федеральный </a:t>
            </a:r>
            <a:r>
              <a:rPr sz="1200" b="1" spc="-5" dirty="0">
                <a:solidFill>
                  <a:srgbClr val="375F92"/>
                </a:solidFill>
                <a:latin typeface="Arial"/>
                <a:cs typeface="Arial"/>
              </a:rPr>
              <a:t> календарный 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75F92"/>
                </a:solidFill>
                <a:latin typeface="Arial"/>
                <a:cs typeface="Arial"/>
              </a:rPr>
              <a:t>план 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375F92"/>
                </a:solidFill>
                <a:latin typeface="Arial"/>
                <a:cs typeface="Arial"/>
              </a:rPr>
              <a:t>в</a:t>
            </a:r>
            <a:r>
              <a:rPr sz="1200" b="1" spc="-15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с</a:t>
            </a:r>
            <a:r>
              <a:rPr sz="1200" b="1" spc="-5" dirty="0">
                <a:solidFill>
                  <a:srgbClr val="375F92"/>
                </a:solidFill>
                <a:latin typeface="Arial"/>
                <a:cs typeface="Arial"/>
              </a:rPr>
              <a:t>п</a:t>
            </a:r>
            <a:r>
              <a:rPr sz="1200" b="1" spc="-10" dirty="0">
                <a:solidFill>
                  <a:srgbClr val="375F92"/>
                </a:solidFill>
                <a:latin typeface="Arial"/>
                <a:cs typeface="Arial"/>
              </a:rPr>
              <a:t>и</a:t>
            </a:r>
            <a:r>
              <a:rPr sz="1200" b="1" spc="-1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а</a:t>
            </a:r>
            <a:r>
              <a:rPr sz="1200" b="1" spc="-1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ел</a:t>
            </a:r>
            <a:r>
              <a:rPr sz="1200" b="1" spc="-10" dirty="0">
                <a:solidFill>
                  <a:srgbClr val="375F92"/>
                </a:solidFill>
                <a:latin typeface="Arial"/>
                <a:cs typeface="Arial"/>
              </a:rPr>
              <a:t>ь</a:t>
            </a:r>
            <a:r>
              <a:rPr sz="1200" b="1" spc="-5" dirty="0">
                <a:solidFill>
                  <a:srgbClr val="375F92"/>
                </a:solidFill>
                <a:latin typeface="Arial"/>
                <a:cs typeface="Arial"/>
              </a:rPr>
              <a:t>н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ой  </a:t>
            </a:r>
            <a:r>
              <a:rPr sz="1200" b="1" spc="-10" dirty="0">
                <a:solidFill>
                  <a:srgbClr val="375F92"/>
                </a:solidFill>
                <a:latin typeface="Arial"/>
                <a:cs typeface="Arial"/>
              </a:rPr>
              <a:t>работы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2020" y="2314955"/>
            <a:ext cx="440436" cy="435863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9359138" y="1118057"/>
            <a:ext cx="2641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Microsoft Sans Serif"/>
                <a:cs typeface="Microsoft Sans Serif"/>
              </a:rPr>
              <a:t>10</a:t>
            </a:r>
            <a:r>
              <a:rPr sz="975" baseline="25641" dirty="0">
                <a:latin typeface="Microsoft Sans Serif"/>
                <a:cs typeface="Microsoft Sans Serif"/>
              </a:rPr>
              <a:t>1</a:t>
            </a:r>
            <a:endParaRPr sz="975" baseline="25641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954514" y="903113"/>
            <a:ext cx="2158365" cy="3981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78155">
              <a:lnSpc>
                <a:spcPct val="100000"/>
              </a:lnSpc>
              <a:spcBef>
                <a:spcPts val="225"/>
              </a:spcBef>
            </a:pPr>
            <a:r>
              <a:rPr sz="1000" b="1" spc="-5" dirty="0">
                <a:solidFill>
                  <a:srgbClr val="375F92"/>
                </a:solidFill>
                <a:latin typeface="Calibri"/>
                <a:cs typeface="Calibri"/>
              </a:rPr>
              <a:t>Ч</a:t>
            </a:r>
            <a:r>
              <a:rPr sz="1000" b="1" spc="-5" dirty="0">
                <a:solidFill>
                  <a:srgbClr val="375F92"/>
                </a:solidFill>
                <a:latin typeface="Courier New"/>
                <a:cs typeface="Courier New"/>
              </a:rPr>
              <a:t>.</a:t>
            </a:r>
            <a:r>
              <a:rPr sz="1000" b="1" spc="-20" dirty="0">
                <a:solidFill>
                  <a:srgbClr val="375F92"/>
                </a:solidFill>
                <a:latin typeface="Courier New"/>
                <a:cs typeface="Courier New"/>
              </a:rPr>
              <a:t> </a:t>
            </a:r>
            <a:r>
              <a:rPr sz="1000" b="1" spc="5" dirty="0">
                <a:solidFill>
                  <a:srgbClr val="375F92"/>
                </a:solidFill>
                <a:latin typeface="Courier New"/>
                <a:cs typeface="Courier New"/>
              </a:rPr>
              <a:t>10</a:t>
            </a:r>
            <a:r>
              <a:rPr sz="1000" b="1" spc="-35" dirty="0">
                <a:solidFill>
                  <a:srgbClr val="375F92"/>
                </a:solidFill>
                <a:latin typeface="Courier New"/>
                <a:cs typeface="Courier New"/>
              </a:rPr>
              <a:t> </a:t>
            </a:r>
            <a:r>
              <a:rPr sz="1000" b="1" spc="-5" dirty="0">
                <a:solidFill>
                  <a:srgbClr val="375F92"/>
                </a:solidFill>
                <a:latin typeface="Calibri"/>
                <a:cs typeface="Calibri"/>
              </a:rPr>
              <a:t>СТ</a:t>
            </a:r>
            <a:r>
              <a:rPr sz="1000" b="1" spc="-5" dirty="0">
                <a:solidFill>
                  <a:srgbClr val="375F92"/>
                </a:solidFill>
                <a:latin typeface="Courier New"/>
                <a:cs typeface="Courier New"/>
              </a:rPr>
              <a:t>.</a:t>
            </a:r>
            <a:r>
              <a:rPr sz="1000" b="1" spc="-25" dirty="0">
                <a:solidFill>
                  <a:srgbClr val="375F92"/>
                </a:solidFill>
                <a:latin typeface="Courier New"/>
                <a:cs typeface="Courier New"/>
              </a:rPr>
              <a:t> </a:t>
            </a:r>
            <a:r>
              <a:rPr sz="1000" b="1" spc="-5" dirty="0">
                <a:solidFill>
                  <a:srgbClr val="375F92"/>
                </a:solidFill>
                <a:latin typeface="Courier New"/>
                <a:cs typeface="Courier New"/>
              </a:rPr>
              <a:t>2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1425575" algn="l"/>
              </a:tabLst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Федеральная	основная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384538" y="1275715"/>
            <a:ext cx="2728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общеобразовательная</a:t>
            </a:r>
            <a:r>
              <a:rPr sz="12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программа</a:t>
            </a:r>
            <a:r>
              <a:rPr sz="12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sz="1200" b="1" spc="-3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учебно-методическая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384538" y="1641475"/>
            <a:ext cx="272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1305" algn="l"/>
              </a:tabLst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документация,	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определяющая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384538" y="1824354"/>
            <a:ext cx="2731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0725" algn="l"/>
                <a:tab pos="1096010" algn="l"/>
                <a:tab pos="1983105" algn="l"/>
              </a:tabLst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ди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ны</a:t>
            </a:r>
            <a:r>
              <a:rPr sz="1100" dirty="0">
                <a:latin typeface="Microsoft Sans Serif"/>
                <a:cs typeface="Microsoft Sans Serif"/>
              </a:rPr>
              <a:t>е	</a:t>
            </a:r>
            <a:r>
              <a:rPr sz="1100" spc="5" dirty="0">
                <a:latin typeface="Microsoft Sans Serif"/>
                <a:cs typeface="Microsoft Sans Serif"/>
              </a:rPr>
              <a:t>для</a:t>
            </a:r>
            <a:r>
              <a:rPr sz="1100" dirty="0">
                <a:latin typeface="Microsoft Sans Serif"/>
                <a:cs typeface="Microsoft Sans Serif"/>
              </a:rPr>
              <a:t>	</a:t>
            </a:r>
            <a:r>
              <a:rPr sz="1100" spc="-5" dirty="0">
                <a:latin typeface="Microsoft Sans Serif"/>
                <a:cs typeface="Microsoft Sans Serif"/>
              </a:rPr>
              <a:t>Росс</a:t>
            </a:r>
            <a:r>
              <a:rPr sz="1100" spc="-10" dirty="0">
                <a:latin typeface="Microsoft Sans Serif"/>
                <a:cs typeface="Microsoft Sans Serif"/>
              </a:rPr>
              <a:t>и</a:t>
            </a:r>
            <a:r>
              <a:rPr sz="1100" spc="-20" dirty="0">
                <a:latin typeface="Microsoft Sans Serif"/>
                <a:cs typeface="Microsoft Sans Serif"/>
              </a:rPr>
              <a:t>й</a:t>
            </a:r>
            <a:r>
              <a:rPr sz="1100" spc="-35" dirty="0">
                <a:latin typeface="Microsoft Sans Serif"/>
                <a:cs typeface="Microsoft Sans Serif"/>
              </a:rPr>
              <a:t>с</a:t>
            </a:r>
            <a:r>
              <a:rPr sz="1100" spc="-40" dirty="0">
                <a:latin typeface="Microsoft Sans Serif"/>
                <a:cs typeface="Microsoft Sans Serif"/>
              </a:rPr>
              <a:t>к</a:t>
            </a:r>
            <a:r>
              <a:rPr sz="1100" spc="-5" dirty="0">
                <a:latin typeface="Microsoft Sans Serif"/>
                <a:cs typeface="Microsoft Sans Serif"/>
              </a:rPr>
              <a:t>о</a:t>
            </a:r>
            <a:r>
              <a:rPr sz="1100" dirty="0">
                <a:latin typeface="Microsoft Sans Serif"/>
                <a:cs typeface="Microsoft Sans Serif"/>
              </a:rPr>
              <a:t>й	</a:t>
            </a:r>
            <a:r>
              <a:rPr sz="1100" spc="-40" dirty="0">
                <a:latin typeface="Microsoft Sans Serif"/>
                <a:cs typeface="Microsoft Sans Serif"/>
              </a:rPr>
              <a:t>Фе</a:t>
            </a:r>
            <a:r>
              <a:rPr sz="1100" spc="-30" dirty="0">
                <a:latin typeface="Microsoft Sans Serif"/>
                <a:cs typeface="Microsoft Sans Serif"/>
              </a:rPr>
              <a:t>д</a:t>
            </a:r>
            <a:r>
              <a:rPr sz="1100" spc="-5" dirty="0">
                <a:latin typeface="Microsoft Sans Serif"/>
                <a:cs typeface="Microsoft Sans Serif"/>
              </a:rPr>
              <a:t>ер</a:t>
            </a:r>
            <a:r>
              <a:rPr sz="1100" spc="-15" dirty="0">
                <a:latin typeface="Microsoft Sans Serif"/>
                <a:cs typeface="Microsoft Sans Serif"/>
              </a:rPr>
              <a:t>а</a:t>
            </a:r>
            <a:r>
              <a:rPr sz="1100" dirty="0">
                <a:latin typeface="Microsoft Sans Serif"/>
                <a:cs typeface="Microsoft Sans Serif"/>
              </a:rPr>
              <a:t>ц</a:t>
            </a:r>
            <a:r>
              <a:rPr sz="1100" spc="-10" dirty="0">
                <a:latin typeface="Microsoft Sans Serif"/>
                <a:cs typeface="Microsoft Sans Serif"/>
              </a:rPr>
              <a:t>и</a:t>
            </a:r>
            <a:r>
              <a:rPr sz="1100" dirty="0">
                <a:latin typeface="Microsoft Sans Serif"/>
                <a:cs typeface="Microsoft Sans Serif"/>
              </a:rPr>
              <a:t>и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384538" y="2007234"/>
            <a:ext cx="2731770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базовые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объем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2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содержание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образования </a:t>
            </a:r>
            <a:r>
              <a:rPr sz="1100" spc="-5" dirty="0">
                <a:latin typeface="Microsoft Sans Serif"/>
                <a:cs typeface="Microsoft Sans Serif"/>
              </a:rPr>
              <a:t>определенного уровня </a:t>
            </a:r>
            <a:r>
              <a:rPr sz="1100" dirty="0">
                <a:latin typeface="Microsoft Sans Serif"/>
                <a:cs typeface="Microsoft Sans Serif"/>
              </a:rPr>
              <a:t>и 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(или)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определенной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направленности, 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планируемые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результаты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освоения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384538" y="2708529"/>
            <a:ext cx="19697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5" dirty="0">
                <a:latin typeface="Microsoft Sans Serif"/>
                <a:cs typeface="Microsoft Sans Serif"/>
              </a:rPr>
              <a:t>образ</a:t>
            </a:r>
            <a:r>
              <a:rPr sz="1100" spc="-5" dirty="0">
                <a:latin typeface="Microsoft Sans Serif"/>
                <a:cs typeface="Microsoft Sans Serif"/>
              </a:rPr>
              <a:t>оват</a:t>
            </a:r>
            <a:r>
              <a:rPr sz="1100" dirty="0">
                <a:latin typeface="Microsoft Sans Serif"/>
                <a:cs typeface="Microsoft Sans Serif"/>
              </a:rPr>
              <a:t>ел</a:t>
            </a:r>
            <a:r>
              <a:rPr sz="1100" spc="5" dirty="0">
                <a:latin typeface="Microsoft Sans Serif"/>
                <a:cs typeface="Microsoft Sans Serif"/>
              </a:rPr>
              <a:t>ь</a:t>
            </a:r>
            <a:r>
              <a:rPr sz="1100" spc="-5" dirty="0">
                <a:latin typeface="Microsoft Sans Serif"/>
                <a:cs typeface="Microsoft Sans Serif"/>
              </a:rPr>
              <a:t>но</a:t>
            </a:r>
            <a:r>
              <a:rPr sz="1100" dirty="0">
                <a:latin typeface="Microsoft Sans Serif"/>
                <a:cs typeface="Microsoft Sans Serif"/>
              </a:rPr>
              <a:t>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програ</a:t>
            </a:r>
            <a:r>
              <a:rPr sz="1100" spc="-15" dirty="0">
                <a:latin typeface="Microsoft Sans Serif"/>
                <a:cs typeface="Microsoft Sans Serif"/>
              </a:rPr>
              <a:t>м</a:t>
            </a:r>
            <a:r>
              <a:rPr sz="1100" spc="-35" dirty="0">
                <a:latin typeface="Microsoft Sans Serif"/>
                <a:cs typeface="Microsoft Sans Serif"/>
              </a:rPr>
              <a:t>м</a:t>
            </a:r>
            <a:r>
              <a:rPr sz="1100" dirty="0">
                <a:latin typeface="Microsoft Sans Serif"/>
                <a:cs typeface="Microsoft Sans Serif"/>
              </a:rPr>
              <a:t>ы.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420350" y="3004185"/>
            <a:ext cx="838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375F92"/>
                </a:solidFill>
                <a:latin typeface="Calibri"/>
                <a:cs typeface="Calibri"/>
              </a:rPr>
              <a:t>Ч</a:t>
            </a:r>
            <a:r>
              <a:rPr sz="1000" b="1" spc="-5" dirty="0">
                <a:solidFill>
                  <a:srgbClr val="375F92"/>
                </a:solidFill>
                <a:latin typeface="Courier New"/>
                <a:cs typeface="Courier New"/>
              </a:rPr>
              <a:t>.</a:t>
            </a:r>
            <a:r>
              <a:rPr sz="1000" b="1" spc="-20" dirty="0">
                <a:solidFill>
                  <a:srgbClr val="375F92"/>
                </a:solidFill>
                <a:latin typeface="Courier New"/>
                <a:cs typeface="Courier New"/>
              </a:rPr>
              <a:t> </a:t>
            </a:r>
            <a:r>
              <a:rPr sz="1000" b="1" spc="-5" dirty="0">
                <a:solidFill>
                  <a:srgbClr val="375F92"/>
                </a:solidFill>
                <a:latin typeface="Courier New"/>
                <a:cs typeface="Courier New"/>
              </a:rPr>
              <a:t>6</a:t>
            </a:r>
            <a:r>
              <a:rPr sz="1000" b="1" spc="-25" dirty="0">
                <a:solidFill>
                  <a:srgbClr val="375F92"/>
                </a:solidFill>
                <a:latin typeface="Courier New"/>
                <a:cs typeface="Courier New"/>
              </a:rPr>
              <a:t> </a:t>
            </a:r>
            <a:r>
              <a:rPr sz="1000" b="1" spc="-5" dirty="0">
                <a:solidFill>
                  <a:srgbClr val="375F92"/>
                </a:solidFill>
                <a:latin typeface="Calibri"/>
                <a:cs typeface="Calibri"/>
              </a:rPr>
              <a:t>СТ</a:t>
            </a:r>
            <a:r>
              <a:rPr sz="1000" b="1" spc="-5" dirty="0">
                <a:solidFill>
                  <a:srgbClr val="375F92"/>
                </a:solidFill>
                <a:latin typeface="Courier New"/>
                <a:cs typeface="Courier New"/>
              </a:rPr>
              <a:t>.</a:t>
            </a:r>
            <a:r>
              <a:rPr sz="1000" b="1" spc="-25" dirty="0">
                <a:solidFill>
                  <a:srgbClr val="375F92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375F92"/>
                </a:solidFill>
                <a:latin typeface="Courier New"/>
                <a:cs typeface="Courier New"/>
              </a:rPr>
              <a:t>12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359138" y="3195319"/>
            <a:ext cx="1943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500" baseline="-16666" dirty="0">
                <a:latin typeface="Microsoft Sans Serif"/>
                <a:cs typeface="Microsoft Sans Serif"/>
              </a:rPr>
              <a:t>6</a:t>
            </a:r>
            <a:r>
              <a:rPr sz="650" dirty="0">
                <a:latin typeface="Microsoft Sans Serif"/>
                <a:cs typeface="Microsoft Sans Serif"/>
              </a:rPr>
              <a:t>2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709150" y="3219704"/>
            <a:ext cx="2405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60145" algn="l"/>
              </a:tabLst>
            </a:pP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Организация,	осуществляющая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803381" y="3387344"/>
            <a:ext cx="13131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4905" algn="l"/>
              </a:tabLst>
            </a:pPr>
            <a:r>
              <a:rPr sz="1100" b="1" spc="-10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еяте</a:t>
            </a:r>
            <a:r>
              <a:rPr sz="1100" b="1" spc="-10" dirty="0">
                <a:solidFill>
                  <a:srgbClr val="FF0000"/>
                </a:solidFill>
                <a:latin typeface="Arial"/>
                <a:cs typeface="Arial"/>
              </a:rPr>
              <a:t>ль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но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100" b="1" spc="-1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ь	</a:t>
            </a:r>
            <a:r>
              <a:rPr sz="1100" spc="-10" dirty="0">
                <a:latin typeface="Microsoft Sans Serif"/>
                <a:cs typeface="Microsoft Sans Serif"/>
              </a:rPr>
              <a:t>по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967973" y="3554984"/>
            <a:ext cx="11455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Microsoft Sans Serif"/>
                <a:cs typeface="Microsoft Sans Serif"/>
              </a:rPr>
              <a:t>государственную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384538" y="3387344"/>
            <a:ext cx="128079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об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разо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ате</a:t>
            </a:r>
            <a:r>
              <a:rPr sz="1100" b="1" spc="-10" dirty="0">
                <a:solidFill>
                  <a:srgbClr val="FF0000"/>
                </a:solidFill>
                <a:latin typeface="Arial"/>
                <a:cs typeface="Arial"/>
              </a:rPr>
              <a:t>ль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100" b="1" spc="-30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ю  </a:t>
            </a:r>
            <a:r>
              <a:rPr sz="1100" spc="-10" dirty="0">
                <a:latin typeface="Microsoft Sans Serif"/>
                <a:cs typeface="Microsoft Sans Serif"/>
              </a:rPr>
              <a:t>имеющим 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аккредитацию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911585" y="3722877"/>
            <a:ext cx="12026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Microsoft Sans Serif"/>
                <a:cs typeface="Microsoft Sans Serif"/>
              </a:rPr>
              <a:t>образовательным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384538" y="3890517"/>
            <a:ext cx="18954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7285" algn="l"/>
              </a:tabLst>
            </a:pPr>
            <a:r>
              <a:rPr sz="1100" spc="-15" dirty="0">
                <a:latin typeface="Microsoft Sans Serif"/>
                <a:cs typeface="Microsoft Sans Serif"/>
              </a:rPr>
              <a:t>программам	</a:t>
            </a:r>
            <a:r>
              <a:rPr sz="1100" spc="-10" dirty="0">
                <a:latin typeface="Microsoft Sans Serif"/>
                <a:cs typeface="Microsoft Sans Serif"/>
              </a:rPr>
              <a:t>начального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384538" y="4058158"/>
            <a:ext cx="2101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7405" algn="l"/>
                <a:tab pos="1496695" algn="l"/>
              </a:tabLst>
            </a:pPr>
            <a:r>
              <a:rPr sz="1100" spc="-5" dirty="0">
                <a:latin typeface="Microsoft Sans Serif"/>
                <a:cs typeface="Microsoft Sans Serif"/>
              </a:rPr>
              <a:t>основного	</a:t>
            </a:r>
            <a:r>
              <a:rPr sz="1100" spc="-10" dirty="0">
                <a:latin typeface="Microsoft Sans Serif"/>
                <a:cs typeface="Microsoft Sans Serif"/>
              </a:rPr>
              <a:t>общего,	среднего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573382" y="3890517"/>
            <a:ext cx="5422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5080" indent="-40005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latin typeface="Microsoft Sans Serif"/>
                <a:cs typeface="Microsoft Sans Serif"/>
              </a:rPr>
              <a:t>о</a:t>
            </a:r>
            <a:r>
              <a:rPr sz="1100" spc="-10" dirty="0">
                <a:latin typeface="Microsoft Sans Serif"/>
                <a:cs typeface="Microsoft Sans Serif"/>
              </a:rPr>
              <a:t>б</a:t>
            </a:r>
            <a:r>
              <a:rPr sz="1100" spc="5" dirty="0">
                <a:latin typeface="Microsoft Sans Serif"/>
                <a:cs typeface="Microsoft Sans Serif"/>
              </a:rPr>
              <a:t>щ</a:t>
            </a:r>
            <a:r>
              <a:rPr sz="1100" spc="-10" dirty="0">
                <a:latin typeface="Microsoft Sans Serif"/>
                <a:cs typeface="Microsoft Sans Serif"/>
              </a:rPr>
              <a:t>ег</a:t>
            </a:r>
            <a:r>
              <a:rPr sz="1100" spc="-25" dirty="0">
                <a:latin typeface="Microsoft Sans Serif"/>
                <a:cs typeface="Microsoft Sans Serif"/>
              </a:rPr>
              <a:t>о</a:t>
            </a:r>
            <a:r>
              <a:rPr sz="1100" dirty="0">
                <a:latin typeface="Microsoft Sans Serif"/>
                <a:cs typeface="Microsoft Sans Serif"/>
              </a:rPr>
              <a:t>,  </a:t>
            </a:r>
            <a:r>
              <a:rPr sz="1100" spc="-15" dirty="0">
                <a:latin typeface="Microsoft Sans Serif"/>
                <a:cs typeface="Microsoft Sans Serif"/>
              </a:rPr>
              <a:t>о</a:t>
            </a:r>
            <a:r>
              <a:rPr sz="1100" spc="-10" dirty="0">
                <a:latin typeface="Microsoft Sans Serif"/>
                <a:cs typeface="Microsoft Sans Serif"/>
              </a:rPr>
              <a:t>б</a:t>
            </a:r>
            <a:r>
              <a:rPr sz="1100" spc="5" dirty="0">
                <a:latin typeface="Microsoft Sans Serif"/>
                <a:cs typeface="Microsoft Sans Serif"/>
              </a:rPr>
              <a:t>щ</a:t>
            </a:r>
            <a:r>
              <a:rPr sz="1100" spc="-15" dirty="0">
                <a:latin typeface="Microsoft Sans Serif"/>
                <a:cs typeface="Microsoft Sans Serif"/>
              </a:rPr>
              <a:t>е</a:t>
            </a:r>
            <a:r>
              <a:rPr sz="1100" spc="-20" dirty="0">
                <a:latin typeface="Microsoft Sans Serif"/>
                <a:cs typeface="Microsoft Sans Serif"/>
              </a:rPr>
              <a:t>г</a:t>
            </a:r>
            <a:r>
              <a:rPr sz="1100" dirty="0">
                <a:latin typeface="Microsoft Sans Serif"/>
                <a:cs typeface="Microsoft Sans Serif"/>
              </a:rPr>
              <a:t>о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384538" y="4225797"/>
            <a:ext cx="27298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0165" algn="l"/>
                <a:tab pos="1981835" algn="l"/>
              </a:tabLst>
            </a:pPr>
            <a:r>
              <a:rPr sz="1100" spc="-15" dirty="0">
                <a:latin typeface="Microsoft Sans Serif"/>
                <a:cs typeface="Microsoft Sans Serif"/>
              </a:rPr>
              <a:t>образ</a:t>
            </a:r>
            <a:r>
              <a:rPr sz="1100" spc="-5" dirty="0">
                <a:latin typeface="Microsoft Sans Serif"/>
                <a:cs typeface="Microsoft Sans Serif"/>
              </a:rPr>
              <a:t>овани</a:t>
            </a:r>
            <a:r>
              <a:rPr sz="1100" spc="-10" dirty="0">
                <a:latin typeface="Microsoft Sans Serif"/>
                <a:cs typeface="Microsoft Sans Serif"/>
              </a:rPr>
              <a:t>я</a:t>
            </a:r>
            <a:r>
              <a:rPr sz="1100" dirty="0">
                <a:latin typeface="Microsoft Sans Serif"/>
                <a:cs typeface="Microsoft Sans Serif"/>
              </a:rPr>
              <a:t>,	</a:t>
            </a:r>
            <a:r>
              <a:rPr sz="1100" spc="-5" dirty="0">
                <a:latin typeface="Microsoft Sans Serif"/>
                <a:cs typeface="Microsoft Sans Serif"/>
              </a:rPr>
              <a:t>при</a:t>
            </a:r>
            <a:r>
              <a:rPr sz="1100" dirty="0">
                <a:latin typeface="Microsoft Sans Serif"/>
                <a:cs typeface="Microsoft Sans Serif"/>
              </a:rPr>
              <a:t>	</a:t>
            </a:r>
            <a:r>
              <a:rPr sz="1100" spc="-5" dirty="0">
                <a:latin typeface="Microsoft Sans Serif"/>
                <a:cs typeface="Microsoft Sans Serif"/>
              </a:rPr>
              <a:t>ра</a:t>
            </a:r>
            <a:r>
              <a:rPr sz="1100" spc="-30" dirty="0">
                <a:latin typeface="Microsoft Sans Serif"/>
                <a:cs typeface="Microsoft Sans Serif"/>
              </a:rPr>
              <a:t>зр</a:t>
            </a:r>
            <a:r>
              <a:rPr sz="1100" spc="-15" dirty="0">
                <a:latin typeface="Microsoft Sans Serif"/>
                <a:cs typeface="Microsoft Sans Serif"/>
              </a:rPr>
              <a:t>а</a:t>
            </a:r>
            <a:r>
              <a:rPr sz="1100" dirty="0">
                <a:latin typeface="Microsoft Sans Serif"/>
                <a:cs typeface="Microsoft Sans Serif"/>
              </a:rPr>
              <a:t>б</a:t>
            </a:r>
            <a:r>
              <a:rPr sz="1100" spc="-5" dirty="0">
                <a:latin typeface="Microsoft Sans Serif"/>
                <a:cs typeface="Microsoft Sans Serif"/>
              </a:rPr>
              <a:t>от</a:t>
            </a:r>
            <a:r>
              <a:rPr sz="1100" spc="-75" dirty="0">
                <a:latin typeface="Microsoft Sans Serif"/>
                <a:cs typeface="Microsoft Sans Serif"/>
              </a:rPr>
              <a:t>к</a:t>
            </a:r>
            <a:r>
              <a:rPr sz="1100" dirty="0">
                <a:latin typeface="Microsoft Sans Serif"/>
                <a:cs typeface="Microsoft Sans Serif"/>
              </a:rPr>
              <a:t>е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384538" y="4393438"/>
            <a:ext cx="2731135" cy="925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Microsoft Sans Serif"/>
                <a:cs typeface="Microsoft Sans Serif"/>
              </a:rPr>
              <a:t>соответствующей </a:t>
            </a:r>
            <a:r>
              <a:rPr sz="1100" spc="-10" dirty="0">
                <a:latin typeface="Microsoft Sans Serif"/>
                <a:cs typeface="Microsoft Sans Serif"/>
              </a:rPr>
              <a:t>общеобразовательной 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программы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вправе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предусмотреть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перераспределение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435"/>
              </a:lnSpc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предусмотренного</a:t>
            </a:r>
            <a:r>
              <a:rPr sz="1200" b="1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200" b="1" spc="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федеральном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учебном</a:t>
            </a:r>
            <a:r>
              <a:rPr sz="1200" b="1" spc="345" dirty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плане</a:t>
            </a:r>
            <a:r>
              <a:rPr sz="1200" b="1" spc="34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200" b="1" spc="3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времени</a:t>
            </a:r>
            <a:r>
              <a:rPr sz="1200" b="1" spc="34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200" b="1" spc="3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384538" y="5292978"/>
            <a:ext cx="273177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изучение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учебных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предметов</a:t>
            </a:r>
            <a:r>
              <a:rPr sz="1100" spc="-10" dirty="0">
                <a:latin typeface="Microsoft Sans Serif"/>
                <a:cs typeface="Microsoft Sans Serif"/>
              </a:rPr>
              <a:t>,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по 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которым </a:t>
            </a:r>
            <a:r>
              <a:rPr sz="1100" dirty="0">
                <a:latin typeface="Microsoft Sans Serif"/>
                <a:cs typeface="Microsoft Sans Serif"/>
              </a:rPr>
              <a:t>не </a:t>
            </a:r>
            <a:r>
              <a:rPr sz="1100" spc="-5" dirty="0">
                <a:latin typeface="Microsoft Sans Serif"/>
                <a:cs typeface="Microsoft Sans Serif"/>
              </a:rPr>
              <a:t>проводится государственная 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итоговая аттестация,</a:t>
            </a:r>
            <a:r>
              <a:rPr sz="1100" dirty="0">
                <a:latin typeface="Microsoft Sans Serif"/>
                <a:cs typeface="Microsoft Sans Serif"/>
              </a:rPr>
              <a:t> в </a:t>
            </a:r>
            <a:r>
              <a:rPr sz="1100" spc="-10" dirty="0">
                <a:latin typeface="Microsoft Sans Serif"/>
                <a:cs typeface="Microsoft Sans Serif"/>
              </a:rPr>
              <a:t>пользу </a:t>
            </a:r>
            <a:r>
              <a:rPr sz="1100" spc="-15" dirty="0">
                <a:latin typeface="Microsoft Sans Serif"/>
                <a:cs typeface="Microsoft Sans Serif"/>
              </a:rPr>
              <a:t>изучения 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иных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учебных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предметов,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в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том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числе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на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384538" y="5978753"/>
            <a:ext cx="273177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Microsoft Sans Serif"/>
                <a:cs typeface="Microsoft Sans Serif"/>
              </a:rPr>
              <a:t>организацию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углубленного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изучения 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отдельных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учебных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предметов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и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профильное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обучение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64" name="Picture 4" descr="https://abinlib.ru/uploads/g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515719" cy="107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9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3451" y="160096"/>
            <a:ext cx="7080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Единое</a:t>
            </a:r>
            <a:r>
              <a:rPr sz="2800" spc="-25" dirty="0"/>
              <a:t> </a:t>
            </a:r>
            <a:r>
              <a:rPr sz="2800" spc="-10" dirty="0"/>
              <a:t>образовательное</a:t>
            </a:r>
            <a:r>
              <a:rPr sz="2800" spc="15" dirty="0"/>
              <a:t> </a:t>
            </a:r>
            <a:r>
              <a:rPr sz="2800" spc="-10" dirty="0"/>
              <a:t>пространство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05155" y="1045463"/>
            <a:ext cx="2066925" cy="1972310"/>
            <a:chOff x="105155" y="1045463"/>
            <a:chExt cx="2066925" cy="1972310"/>
          </a:xfrm>
        </p:grpSpPr>
        <p:sp>
          <p:nvSpPr>
            <p:cNvPr id="4" name="object 4"/>
            <p:cNvSpPr/>
            <p:nvPr/>
          </p:nvSpPr>
          <p:spPr>
            <a:xfrm>
              <a:off x="115061" y="1055369"/>
              <a:ext cx="2047239" cy="1952625"/>
            </a:xfrm>
            <a:custGeom>
              <a:avLst/>
              <a:gdLst/>
              <a:ahLst/>
              <a:cxnLst/>
              <a:rect l="l" t="t" r="r" b="b"/>
              <a:pathLst>
                <a:path w="2047239" h="1952625">
                  <a:moveTo>
                    <a:pt x="1023366" y="0"/>
                  </a:moveTo>
                  <a:lnTo>
                    <a:pt x="973783" y="1125"/>
                  </a:lnTo>
                  <a:lnTo>
                    <a:pt x="924809" y="4468"/>
                  </a:lnTo>
                  <a:lnTo>
                    <a:pt x="876497" y="9976"/>
                  </a:lnTo>
                  <a:lnTo>
                    <a:pt x="828902" y="17600"/>
                  </a:lnTo>
                  <a:lnTo>
                    <a:pt x="782077" y="27287"/>
                  </a:lnTo>
                  <a:lnTo>
                    <a:pt x="736076" y="38987"/>
                  </a:lnTo>
                  <a:lnTo>
                    <a:pt x="690951" y="52648"/>
                  </a:lnTo>
                  <a:lnTo>
                    <a:pt x="646757" y="68219"/>
                  </a:lnTo>
                  <a:lnTo>
                    <a:pt x="603547" y="85650"/>
                  </a:lnTo>
                  <a:lnTo>
                    <a:pt x="561376" y="104889"/>
                  </a:lnTo>
                  <a:lnTo>
                    <a:pt x="520295" y="125885"/>
                  </a:lnTo>
                  <a:lnTo>
                    <a:pt x="480360" y="148586"/>
                  </a:lnTo>
                  <a:lnTo>
                    <a:pt x="441624" y="172943"/>
                  </a:lnTo>
                  <a:lnTo>
                    <a:pt x="404139" y="198902"/>
                  </a:lnTo>
                  <a:lnTo>
                    <a:pt x="367961" y="226415"/>
                  </a:lnTo>
                  <a:lnTo>
                    <a:pt x="333143" y="255428"/>
                  </a:lnTo>
                  <a:lnTo>
                    <a:pt x="299737" y="285892"/>
                  </a:lnTo>
                  <a:lnTo>
                    <a:pt x="267798" y="317755"/>
                  </a:lnTo>
                  <a:lnTo>
                    <a:pt x="237380" y="350966"/>
                  </a:lnTo>
                  <a:lnTo>
                    <a:pt x="208535" y="385474"/>
                  </a:lnTo>
                  <a:lnTo>
                    <a:pt x="181318" y="421228"/>
                  </a:lnTo>
                  <a:lnTo>
                    <a:pt x="155783" y="458176"/>
                  </a:lnTo>
                  <a:lnTo>
                    <a:pt x="131982" y="496267"/>
                  </a:lnTo>
                  <a:lnTo>
                    <a:pt x="109969" y="535451"/>
                  </a:lnTo>
                  <a:lnTo>
                    <a:pt x="89799" y="575676"/>
                  </a:lnTo>
                  <a:lnTo>
                    <a:pt x="71524" y="616891"/>
                  </a:lnTo>
                  <a:lnTo>
                    <a:pt x="55198" y="659046"/>
                  </a:lnTo>
                  <a:lnTo>
                    <a:pt x="40875" y="702088"/>
                  </a:lnTo>
                  <a:lnTo>
                    <a:pt x="28609" y="745966"/>
                  </a:lnTo>
                  <a:lnTo>
                    <a:pt x="18452" y="790631"/>
                  </a:lnTo>
                  <a:lnTo>
                    <a:pt x="10460" y="836030"/>
                  </a:lnTo>
                  <a:lnTo>
                    <a:pt x="4684" y="882112"/>
                  </a:lnTo>
                  <a:lnTo>
                    <a:pt x="1180" y="928826"/>
                  </a:lnTo>
                  <a:lnTo>
                    <a:pt x="0" y="976121"/>
                  </a:lnTo>
                  <a:lnTo>
                    <a:pt x="1180" y="1023417"/>
                  </a:lnTo>
                  <a:lnTo>
                    <a:pt x="4684" y="1070131"/>
                  </a:lnTo>
                  <a:lnTo>
                    <a:pt x="10460" y="1116213"/>
                  </a:lnTo>
                  <a:lnTo>
                    <a:pt x="18452" y="1161612"/>
                  </a:lnTo>
                  <a:lnTo>
                    <a:pt x="28609" y="1206277"/>
                  </a:lnTo>
                  <a:lnTo>
                    <a:pt x="40875" y="1250155"/>
                  </a:lnTo>
                  <a:lnTo>
                    <a:pt x="55198" y="1293197"/>
                  </a:lnTo>
                  <a:lnTo>
                    <a:pt x="71524" y="1335352"/>
                  </a:lnTo>
                  <a:lnTo>
                    <a:pt x="89799" y="1376567"/>
                  </a:lnTo>
                  <a:lnTo>
                    <a:pt x="109969" y="1416792"/>
                  </a:lnTo>
                  <a:lnTo>
                    <a:pt x="131982" y="1455976"/>
                  </a:lnTo>
                  <a:lnTo>
                    <a:pt x="155783" y="1494067"/>
                  </a:lnTo>
                  <a:lnTo>
                    <a:pt x="181318" y="1531015"/>
                  </a:lnTo>
                  <a:lnTo>
                    <a:pt x="208535" y="1566769"/>
                  </a:lnTo>
                  <a:lnTo>
                    <a:pt x="237380" y="1601277"/>
                  </a:lnTo>
                  <a:lnTo>
                    <a:pt x="267798" y="1634488"/>
                  </a:lnTo>
                  <a:lnTo>
                    <a:pt x="299737" y="1666351"/>
                  </a:lnTo>
                  <a:lnTo>
                    <a:pt x="333143" y="1696815"/>
                  </a:lnTo>
                  <a:lnTo>
                    <a:pt x="367961" y="1725828"/>
                  </a:lnTo>
                  <a:lnTo>
                    <a:pt x="404139" y="1753341"/>
                  </a:lnTo>
                  <a:lnTo>
                    <a:pt x="441624" y="1779300"/>
                  </a:lnTo>
                  <a:lnTo>
                    <a:pt x="480360" y="1803657"/>
                  </a:lnTo>
                  <a:lnTo>
                    <a:pt x="520295" y="1826358"/>
                  </a:lnTo>
                  <a:lnTo>
                    <a:pt x="561376" y="1847354"/>
                  </a:lnTo>
                  <a:lnTo>
                    <a:pt x="603547" y="1866593"/>
                  </a:lnTo>
                  <a:lnTo>
                    <a:pt x="646757" y="1884024"/>
                  </a:lnTo>
                  <a:lnTo>
                    <a:pt x="690951" y="1899595"/>
                  </a:lnTo>
                  <a:lnTo>
                    <a:pt x="736076" y="1913256"/>
                  </a:lnTo>
                  <a:lnTo>
                    <a:pt x="782077" y="1924956"/>
                  </a:lnTo>
                  <a:lnTo>
                    <a:pt x="828902" y="1934643"/>
                  </a:lnTo>
                  <a:lnTo>
                    <a:pt x="876497" y="1942267"/>
                  </a:lnTo>
                  <a:lnTo>
                    <a:pt x="924809" y="1947775"/>
                  </a:lnTo>
                  <a:lnTo>
                    <a:pt x="973783" y="1951118"/>
                  </a:lnTo>
                  <a:lnTo>
                    <a:pt x="1023366" y="1952243"/>
                  </a:lnTo>
                  <a:lnTo>
                    <a:pt x="1072945" y="1951118"/>
                  </a:lnTo>
                  <a:lnTo>
                    <a:pt x="1121916" y="1947775"/>
                  </a:lnTo>
                  <a:lnTo>
                    <a:pt x="1170225" y="1942267"/>
                  </a:lnTo>
                  <a:lnTo>
                    <a:pt x="1217818" y="1934643"/>
                  </a:lnTo>
                  <a:lnTo>
                    <a:pt x="1264641" y="1924956"/>
                  </a:lnTo>
                  <a:lnTo>
                    <a:pt x="1310642" y="1913256"/>
                  </a:lnTo>
                  <a:lnTo>
                    <a:pt x="1355765" y="1899595"/>
                  </a:lnTo>
                  <a:lnTo>
                    <a:pt x="1399958" y="1884024"/>
                  </a:lnTo>
                  <a:lnTo>
                    <a:pt x="1443167" y="1866593"/>
                  </a:lnTo>
                  <a:lnTo>
                    <a:pt x="1485339" y="1847354"/>
                  </a:lnTo>
                  <a:lnTo>
                    <a:pt x="1526419" y="1826358"/>
                  </a:lnTo>
                  <a:lnTo>
                    <a:pt x="1566354" y="1803657"/>
                  </a:lnTo>
                  <a:lnTo>
                    <a:pt x="1605091" y="1779300"/>
                  </a:lnTo>
                  <a:lnTo>
                    <a:pt x="1642575" y="1753341"/>
                  </a:lnTo>
                  <a:lnTo>
                    <a:pt x="1678754" y="1725828"/>
                  </a:lnTo>
                  <a:lnTo>
                    <a:pt x="1713573" y="1696815"/>
                  </a:lnTo>
                  <a:lnTo>
                    <a:pt x="1746980" y="1666351"/>
                  </a:lnTo>
                  <a:lnTo>
                    <a:pt x="1778919" y="1634488"/>
                  </a:lnTo>
                  <a:lnTo>
                    <a:pt x="1809339" y="1601277"/>
                  </a:lnTo>
                  <a:lnTo>
                    <a:pt x="1838184" y="1566769"/>
                  </a:lnTo>
                  <a:lnTo>
                    <a:pt x="1865402" y="1531015"/>
                  </a:lnTo>
                  <a:lnTo>
                    <a:pt x="1890939" y="1494067"/>
                  </a:lnTo>
                  <a:lnTo>
                    <a:pt x="1914741" y="1455976"/>
                  </a:lnTo>
                  <a:lnTo>
                    <a:pt x="1936755" y="1416792"/>
                  </a:lnTo>
                  <a:lnTo>
                    <a:pt x="1956926" y="1376567"/>
                  </a:lnTo>
                  <a:lnTo>
                    <a:pt x="1975202" y="1335352"/>
                  </a:lnTo>
                  <a:lnTo>
                    <a:pt x="1991529" y="1293197"/>
                  </a:lnTo>
                  <a:lnTo>
                    <a:pt x="2005853" y="1250155"/>
                  </a:lnTo>
                  <a:lnTo>
                    <a:pt x="2018120" y="1206277"/>
                  </a:lnTo>
                  <a:lnTo>
                    <a:pt x="2028277" y="1161612"/>
                  </a:lnTo>
                  <a:lnTo>
                    <a:pt x="2036271" y="1116213"/>
                  </a:lnTo>
                  <a:lnTo>
                    <a:pt x="2042046" y="1070131"/>
                  </a:lnTo>
                  <a:lnTo>
                    <a:pt x="2045551" y="1023417"/>
                  </a:lnTo>
                  <a:lnTo>
                    <a:pt x="2046732" y="976121"/>
                  </a:lnTo>
                  <a:lnTo>
                    <a:pt x="2045551" y="928826"/>
                  </a:lnTo>
                  <a:lnTo>
                    <a:pt x="2042046" y="882112"/>
                  </a:lnTo>
                  <a:lnTo>
                    <a:pt x="2036271" y="836030"/>
                  </a:lnTo>
                  <a:lnTo>
                    <a:pt x="2028277" y="790631"/>
                  </a:lnTo>
                  <a:lnTo>
                    <a:pt x="2018120" y="745966"/>
                  </a:lnTo>
                  <a:lnTo>
                    <a:pt x="2005853" y="702088"/>
                  </a:lnTo>
                  <a:lnTo>
                    <a:pt x="1991529" y="659046"/>
                  </a:lnTo>
                  <a:lnTo>
                    <a:pt x="1975202" y="616891"/>
                  </a:lnTo>
                  <a:lnTo>
                    <a:pt x="1956926" y="575676"/>
                  </a:lnTo>
                  <a:lnTo>
                    <a:pt x="1936755" y="535451"/>
                  </a:lnTo>
                  <a:lnTo>
                    <a:pt x="1914741" y="496267"/>
                  </a:lnTo>
                  <a:lnTo>
                    <a:pt x="1890939" y="458176"/>
                  </a:lnTo>
                  <a:lnTo>
                    <a:pt x="1865402" y="421228"/>
                  </a:lnTo>
                  <a:lnTo>
                    <a:pt x="1838184" y="385474"/>
                  </a:lnTo>
                  <a:lnTo>
                    <a:pt x="1809339" y="350966"/>
                  </a:lnTo>
                  <a:lnTo>
                    <a:pt x="1778919" y="317755"/>
                  </a:lnTo>
                  <a:lnTo>
                    <a:pt x="1746980" y="285892"/>
                  </a:lnTo>
                  <a:lnTo>
                    <a:pt x="1713573" y="255428"/>
                  </a:lnTo>
                  <a:lnTo>
                    <a:pt x="1678754" y="226415"/>
                  </a:lnTo>
                  <a:lnTo>
                    <a:pt x="1642575" y="198902"/>
                  </a:lnTo>
                  <a:lnTo>
                    <a:pt x="1605091" y="172943"/>
                  </a:lnTo>
                  <a:lnTo>
                    <a:pt x="1566354" y="148586"/>
                  </a:lnTo>
                  <a:lnTo>
                    <a:pt x="1526419" y="125885"/>
                  </a:lnTo>
                  <a:lnTo>
                    <a:pt x="1485339" y="104889"/>
                  </a:lnTo>
                  <a:lnTo>
                    <a:pt x="1443167" y="85650"/>
                  </a:lnTo>
                  <a:lnTo>
                    <a:pt x="1399958" y="68219"/>
                  </a:lnTo>
                  <a:lnTo>
                    <a:pt x="1355765" y="52648"/>
                  </a:lnTo>
                  <a:lnTo>
                    <a:pt x="1310642" y="38987"/>
                  </a:lnTo>
                  <a:lnTo>
                    <a:pt x="1264641" y="27287"/>
                  </a:lnTo>
                  <a:lnTo>
                    <a:pt x="1217818" y="17600"/>
                  </a:lnTo>
                  <a:lnTo>
                    <a:pt x="1170225" y="9976"/>
                  </a:lnTo>
                  <a:lnTo>
                    <a:pt x="1121916" y="4468"/>
                  </a:lnTo>
                  <a:lnTo>
                    <a:pt x="1072945" y="1125"/>
                  </a:lnTo>
                  <a:lnTo>
                    <a:pt x="10233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061" y="1055369"/>
              <a:ext cx="2047239" cy="1952625"/>
            </a:xfrm>
            <a:custGeom>
              <a:avLst/>
              <a:gdLst/>
              <a:ahLst/>
              <a:cxnLst/>
              <a:rect l="l" t="t" r="r" b="b"/>
              <a:pathLst>
                <a:path w="2047239" h="1952625">
                  <a:moveTo>
                    <a:pt x="0" y="976121"/>
                  </a:moveTo>
                  <a:lnTo>
                    <a:pt x="1180" y="928826"/>
                  </a:lnTo>
                  <a:lnTo>
                    <a:pt x="4684" y="882112"/>
                  </a:lnTo>
                  <a:lnTo>
                    <a:pt x="10460" y="836030"/>
                  </a:lnTo>
                  <a:lnTo>
                    <a:pt x="18452" y="790631"/>
                  </a:lnTo>
                  <a:lnTo>
                    <a:pt x="28609" y="745966"/>
                  </a:lnTo>
                  <a:lnTo>
                    <a:pt x="40875" y="702088"/>
                  </a:lnTo>
                  <a:lnTo>
                    <a:pt x="55198" y="659046"/>
                  </a:lnTo>
                  <a:lnTo>
                    <a:pt x="71524" y="616891"/>
                  </a:lnTo>
                  <a:lnTo>
                    <a:pt x="89799" y="575676"/>
                  </a:lnTo>
                  <a:lnTo>
                    <a:pt x="109969" y="535451"/>
                  </a:lnTo>
                  <a:lnTo>
                    <a:pt x="131982" y="496267"/>
                  </a:lnTo>
                  <a:lnTo>
                    <a:pt x="155783" y="458176"/>
                  </a:lnTo>
                  <a:lnTo>
                    <a:pt x="181318" y="421228"/>
                  </a:lnTo>
                  <a:lnTo>
                    <a:pt x="208535" y="385474"/>
                  </a:lnTo>
                  <a:lnTo>
                    <a:pt x="237380" y="350966"/>
                  </a:lnTo>
                  <a:lnTo>
                    <a:pt x="267798" y="317755"/>
                  </a:lnTo>
                  <a:lnTo>
                    <a:pt x="299737" y="285892"/>
                  </a:lnTo>
                  <a:lnTo>
                    <a:pt x="333143" y="255428"/>
                  </a:lnTo>
                  <a:lnTo>
                    <a:pt x="367961" y="226415"/>
                  </a:lnTo>
                  <a:lnTo>
                    <a:pt x="404139" y="198902"/>
                  </a:lnTo>
                  <a:lnTo>
                    <a:pt x="441624" y="172943"/>
                  </a:lnTo>
                  <a:lnTo>
                    <a:pt x="480360" y="148586"/>
                  </a:lnTo>
                  <a:lnTo>
                    <a:pt x="520295" y="125885"/>
                  </a:lnTo>
                  <a:lnTo>
                    <a:pt x="561376" y="104889"/>
                  </a:lnTo>
                  <a:lnTo>
                    <a:pt x="603547" y="85650"/>
                  </a:lnTo>
                  <a:lnTo>
                    <a:pt x="646757" y="68219"/>
                  </a:lnTo>
                  <a:lnTo>
                    <a:pt x="690951" y="52648"/>
                  </a:lnTo>
                  <a:lnTo>
                    <a:pt x="736076" y="38987"/>
                  </a:lnTo>
                  <a:lnTo>
                    <a:pt x="782077" y="27287"/>
                  </a:lnTo>
                  <a:lnTo>
                    <a:pt x="828902" y="17600"/>
                  </a:lnTo>
                  <a:lnTo>
                    <a:pt x="876497" y="9976"/>
                  </a:lnTo>
                  <a:lnTo>
                    <a:pt x="924809" y="4468"/>
                  </a:lnTo>
                  <a:lnTo>
                    <a:pt x="973783" y="1125"/>
                  </a:lnTo>
                  <a:lnTo>
                    <a:pt x="1023366" y="0"/>
                  </a:lnTo>
                  <a:lnTo>
                    <a:pt x="1072945" y="1125"/>
                  </a:lnTo>
                  <a:lnTo>
                    <a:pt x="1121916" y="4468"/>
                  </a:lnTo>
                  <a:lnTo>
                    <a:pt x="1170225" y="9976"/>
                  </a:lnTo>
                  <a:lnTo>
                    <a:pt x="1217818" y="17600"/>
                  </a:lnTo>
                  <a:lnTo>
                    <a:pt x="1264641" y="27287"/>
                  </a:lnTo>
                  <a:lnTo>
                    <a:pt x="1310642" y="38987"/>
                  </a:lnTo>
                  <a:lnTo>
                    <a:pt x="1355765" y="52648"/>
                  </a:lnTo>
                  <a:lnTo>
                    <a:pt x="1399958" y="68219"/>
                  </a:lnTo>
                  <a:lnTo>
                    <a:pt x="1443167" y="85650"/>
                  </a:lnTo>
                  <a:lnTo>
                    <a:pt x="1485339" y="104889"/>
                  </a:lnTo>
                  <a:lnTo>
                    <a:pt x="1526419" y="125885"/>
                  </a:lnTo>
                  <a:lnTo>
                    <a:pt x="1566354" y="148586"/>
                  </a:lnTo>
                  <a:lnTo>
                    <a:pt x="1605091" y="172943"/>
                  </a:lnTo>
                  <a:lnTo>
                    <a:pt x="1642575" y="198902"/>
                  </a:lnTo>
                  <a:lnTo>
                    <a:pt x="1678754" y="226415"/>
                  </a:lnTo>
                  <a:lnTo>
                    <a:pt x="1713573" y="255428"/>
                  </a:lnTo>
                  <a:lnTo>
                    <a:pt x="1746980" y="285892"/>
                  </a:lnTo>
                  <a:lnTo>
                    <a:pt x="1778919" y="317755"/>
                  </a:lnTo>
                  <a:lnTo>
                    <a:pt x="1809339" y="350966"/>
                  </a:lnTo>
                  <a:lnTo>
                    <a:pt x="1838184" y="385474"/>
                  </a:lnTo>
                  <a:lnTo>
                    <a:pt x="1865402" y="421228"/>
                  </a:lnTo>
                  <a:lnTo>
                    <a:pt x="1890939" y="458176"/>
                  </a:lnTo>
                  <a:lnTo>
                    <a:pt x="1914741" y="496267"/>
                  </a:lnTo>
                  <a:lnTo>
                    <a:pt x="1936755" y="535451"/>
                  </a:lnTo>
                  <a:lnTo>
                    <a:pt x="1956926" y="575676"/>
                  </a:lnTo>
                  <a:lnTo>
                    <a:pt x="1975202" y="616891"/>
                  </a:lnTo>
                  <a:lnTo>
                    <a:pt x="1991529" y="659046"/>
                  </a:lnTo>
                  <a:lnTo>
                    <a:pt x="2005853" y="702088"/>
                  </a:lnTo>
                  <a:lnTo>
                    <a:pt x="2018120" y="745966"/>
                  </a:lnTo>
                  <a:lnTo>
                    <a:pt x="2028277" y="790631"/>
                  </a:lnTo>
                  <a:lnTo>
                    <a:pt x="2036271" y="836030"/>
                  </a:lnTo>
                  <a:lnTo>
                    <a:pt x="2042046" y="882112"/>
                  </a:lnTo>
                  <a:lnTo>
                    <a:pt x="2045551" y="928826"/>
                  </a:lnTo>
                  <a:lnTo>
                    <a:pt x="2046732" y="976121"/>
                  </a:lnTo>
                  <a:lnTo>
                    <a:pt x="2045551" y="1023417"/>
                  </a:lnTo>
                  <a:lnTo>
                    <a:pt x="2042046" y="1070131"/>
                  </a:lnTo>
                  <a:lnTo>
                    <a:pt x="2036271" y="1116213"/>
                  </a:lnTo>
                  <a:lnTo>
                    <a:pt x="2028277" y="1161612"/>
                  </a:lnTo>
                  <a:lnTo>
                    <a:pt x="2018120" y="1206277"/>
                  </a:lnTo>
                  <a:lnTo>
                    <a:pt x="2005853" y="1250155"/>
                  </a:lnTo>
                  <a:lnTo>
                    <a:pt x="1991529" y="1293197"/>
                  </a:lnTo>
                  <a:lnTo>
                    <a:pt x="1975202" y="1335352"/>
                  </a:lnTo>
                  <a:lnTo>
                    <a:pt x="1956926" y="1376567"/>
                  </a:lnTo>
                  <a:lnTo>
                    <a:pt x="1936755" y="1416792"/>
                  </a:lnTo>
                  <a:lnTo>
                    <a:pt x="1914741" y="1455976"/>
                  </a:lnTo>
                  <a:lnTo>
                    <a:pt x="1890939" y="1494067"/>
                  </a:lnTo>
                  <a:lnTo>
                    <a:pt x="1865402" y="1531015"/>
                  </a:lnTo>
                  <a:lnTo>
                    <a:pt x="1838184" y="1566769"/>
                  </a:lnTo>
                  <a:lnTo>
                    <a:pt x="1809339" y="1601277"/>
                  </a:lnTo>
                  <a:lnTo>
                    <a:pt x="1778919" y="1634488"/>
                  </a:lnTo>
                  <a:lnTo>
                    <a:pt x="1746980" y="1666351"/>
                  </a:lnTo>
                  <a:lnTo>
                    <a:pt x="1713573" y="1696815"/>
                  </a:lnTo>
                  <a:lnTo>
                    <a:pt x="1678754" y="1725828"/>
                  </a:lnTo>
                  <a:lnTo>
                    <a:pt x="1642575" y="1753341"/>
                  </a:lnTo>
                  <a:lnTo>
                    <a:pt x="1605091" y="1779300"/>
                  </a:lnTo>
                  <a:lnTo>
                    <a:pt x="1566354" y="1803657"/>
                  </a:lnTo>
                  <a:lnTo>
                    <a:pt x="1526419" y="1826358"/>
                  </a:lnTo>
                  <a:lnTo>
                    <a:pt x="1485339" y="1847354"/>
                  </a:lnTo>
                  <a:lnTo>
                    <a:pt x="1443167" y="1866593"/>
                  </a:lnTo>
                  <a:lnTo>
                    <a:pt x="1399958" y="1884024"/>
                  </a:lnTo>
                  <a:lnTo>
                    <a:pt x="1355765" y="1899595"/>
                  </a:lnTo>
                  <a:lnTo>
                    <a:pt x="1310642" y="1913256"/>
                  </a:lnTo>
                  <a:lnTo>
                    <a:pt x="1264641" y="1924956"/>
                  </a:lnTo>
                  <a:lnTo>
                    <a:pt x="1217818" y="1934643"/>
                  </a:lnTo>
                  <a:lnTo>
                    <a:pt x="1170225" y="1942267"/>
                  </a:lnTo>
                  <a:lnTo>
                    <a:pt x="1121916" y="1947775"/>
                  </a:lnTo>
                  <a:lnTo>
                    <a:pt x="1072945" y="1951118"/>
                  </a:lnTo>
                  <a:lnTo>
                    <a:pt x="1023366" y="1952243"/>
                  </a:lnTo>
                  <a:lnTo>
                    <a:pt x="973783" y="1951118"/>
                  </a:lnTo>
                  <a:lnTo>
                    <a:pt x="924809" y="1947775"/>
                  </a:lnTo>
                  <a:lnTo>
                    <a:pt x="876497" y="1942267"/>
                  </a:lnTo>
                  <a:lnTo>
                    <a:pt x="828902" y="1934643"/>
                  </a:lnTo>
                  <a:lnTo>
                    <a:pt x="782077" y="1924956"/>
                  </a:lnTo>
                  <a:lnTo>
                    <a:pt x="736076" y="1913256"/>
                  </a:lnTo>
                  <a:lnTo>
                    <a:pt x="690951" y="1899595"/>
                  </a:lnTo>
                  <a:lnTo>
                    <a:pt x="646757" y="1884024"/>
                  </a:lnTo>
                  <a:lnTo>
                    <a:pt x="603547" y="1866593"/>
                  </a:lnTo>
                  <a:lnTo>
                    <a:pt x="561376" y="1847354"/>
                  </a:lnTo>
                  <a:lnTo>
                    <a:pt x="520295" y="1826358"/>
                  </a:lnTo>
                  <a:lnTo>
                    <a:pt x="480360" y="1803657"/>
                  </a:lnTo>
                  <a:lnTo>
                    <a:pt x="441624" y="1779300"/>
                  </a:lnTo>
                  <a:lnTo>
                    <a:pt x="404139" y="1753341"/>
                  </a:lnTo>
                  <a:lnTo>
                    <a:pt x="367961" y="1725828"/>
                  </a:lnTo>
                  <a:lnTo>
                    <a:pt x="333143" y="1696815"/>
                  </a:lnTo>
                  <a:lnTo>
                    <a:pt x="299737" y="1666351"/>
                  </a:lnTo>
                  <a:lnTo>
                    <a:pt x="267798" y="1634488"/>
                  </a:lnTo>
                  <a:lnTo>
                    <a:pt x="237380" y="1601277"/>
                  </a:lnTo>
                  <a:lnTo>
                    <a:pt x="208535" y="1566769"/>
                  </a:lnTo>
                  <a:lnTo>
                    <a:pt x="181318" y="1531015"/>
                  </a:lnTo>
                  <a:lnTo>
                    <a:pt x="155783" y="1494067"/>
                  </a:lnTo>
                  <a:lnTo>
                    <a:pt x="131982" y="1455976"/>
                  </a:lnTo>
                  <a:lnTo>
                    <a:pt x="109969" y="1416792"/>
                  </a:lnTo>
                  <a:lnTo>
                    <a:pt x="89799" y="1376567"/>
                  </a:lnTo>
                  <a:lnTo>
                    <a:pt x="71524" y="1335352"/>
                  </a:lnTo>
                  <a:lnTo>
                    <a:pt x="55198" y="1293197"/>
                  </a:lnTo>
                  <a:lnTo>
                    <a:pt x="40875" y="1250155"/>
                  </a:lnTo>
                  <a:lnTo>
                    <a:pt x="28609" y="1206277"/>
                  </a:lnTo>
                  <a:lnTo>
                    <a:pt x="18452" y="1161612"/>
                  </a:lnTo>
                  <a:lnTo>
                    <a:pt x="10460" y="1116213"/>
                  </a:lnTo>
                  <a:lnTo>
                    <a:pt x="4684" y="1070131"/>
                  </a:lnTo>
                  <a:lnTo>
                    <a:pt x="1180" y="1023417"/>
                  </a:lnTo>
                  <a:lnTo>
                    <a:pt x="0" y="976121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1939" y="1827657"/>
            <a:ext cx="911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ОС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07335" y="1054608"/>
            <a:ext cx="533400" cy="1409700"/>
            <a:chOff x="2307335" y="1054608"/>
            <a:chExt cx="533400" cy="14097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7335" y="1054608"/>
              <a:ext cx="533400" cy="9235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1503" y="2018483"/>
              <a:ext cx="525065" cy="445525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1503" y="2583887"/>
            <a:ext cx="525065" cy="44552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15062" y="3062477"/>
            <a:ext cx="2047239" cy="1952625"/>
          </a:xfrm>
          <a:custGeom>
            <a:avLst/>
            <a:gdLst/>
            <a:ahLst/>
            <a:cxnLst/>
            <a:rect l="l" t="t" r="r" b="b"/>
            <a:pathLst>
              <a:path w="2047239" h="1952625">
                <a:moveTo>
                  <a:pt x="1023366" y="0"/>
                </a:moveTo>
                <a:lnTo>
                  <a:pt x="973783" y="1125"/>
                </a:lnTo>
                <a:lnTo>
                  <a:pt x="924809" y="4468"/>
                </a:lnTo>
                <a:lnTo>
                  <a:pt x="876497" y="9976"/>
                </a:lnTo>
                <a:lnTo>
                  <a:pt x="828902" y="17600"/>
                </a:lnTo>
                <a:lnTo>
                  <a:pt x="782077" y="27287"/>
                </a:lnTo>
                <a:lnTo>
                  <a:pt x="736076" y="38987"/>
                </a:lnTo>
                <a:lnTo>
                  <a:pt x="690951" y="52648"/>
                </a:lnTo>
                <a:lnTo>
                  <a:pt x="646757" y="68219"/>
                </a:lnTo>
                <a:lnTo>
                  <a:pt x="603547" y="85650"/>
                </a:lnTo>
                <a:lnTo>
                  <a:pt x="561376" y="104889"/>
                </a:lnTo>
                <a:lnTo>
                  <a:pt x="520295" y="125885"/>
                </a:lnTo>
                <a:lnTo>
                  <a:pt x="480360" y="148586"/>
                </a:lnTo>
                <a:lnTo>
                  <a:pt x="441624" y="172943"/>
                </a:lnTo>
                <a:lnTo>
                  <a:pt x="404139" y="198902"/>
                </a:lnTo>
                <a:lnTo>
                  <a:pt x="367961" y="226415"/>
                </a:lnTo>
                <a:lnTo>
                  <a:pt x="333143" y="255428"/>
                </a:lnTo>
                <a:lnTo>
                  <a:pt x="299737" y="285892"/>
                </a:lnTo>
                <a:lnTo>
                  <a:pt x="267798" y="317755"/>
                </a:lnTo>
                <a:lnTo>
                  <a:pt x="237380" y="350966"/>
                </a:lnTo>
                <a:lnTo>
                  <a:pt x="208535" y="385474"/>
                </a:lnTo>
                <a:lnTo>
                  <a:pt x="181318" y="421228"/>
                </a:lnTo>
                <a:lnTo>
                  <a:pt x="155783" y="458176"/>
                </a:lnTo>
                <a:lnTo>
                  <a:pt x="131982" y="496267"/>
                </a:lnTo>
                <a:lnTo>
                  <a:pt x="109969" y="535451"/>
                </a:lnTo>
                <a:lnTo>
                  <a:pt x="89799" y="575676"/>
                </a:lnTo>
                <a:lnTo>
                  <a:pt x="71524" y="616891"/>
                </a:lnTo>
                <a:lnTo>
                  <a:pt x="55198" y="659046"/>
                </a:lnTo>
                <a:lnTo>
                  <a:pt x="40875" y="702088"/>
                </a:lnTo>
                <a:lnTo>
                  <a:pt x="28609" y="745966"/>
                </a:lnTo>
                <a:lnTo>
                  <a:pt x="18452" y="790631"/>
                </a:lnTo>
                <a:lnTo>
                  <a:pt x="10460" y="836030"/>
                </a:lnTo>
                <a:lnTo>
                  <a:pt x="4684" y="882112"/>
                </a:lnTo>
                <a:lnTo>
                  <a:pt x="1180" y="928826"/>
                </a:lnTo>
                <a:lnTo>
                  <a:pt x="0" y="976122"/>
                </a:lnTo>
                <a:lnTo>
                  <a:pt x="1180" y="1023417"/>
                </a:lnTo>
                <a:lnTo>
                  <a:pt x="4684" y="1070131"/>
                </a:lnTo>
                <a:lnTo>
                  <a:pt x="10460" y="1116213"/>
                </a:lnTo>
                <a:lnTo>
                  <a:pt x="18452" y="1161612"/>
                </a:lnTo>
                <a:lnTo>
                  <a:pt x="28609" y="1206277"/>
                </a:lnTo>
                <a:lnTo>
                  <a:pt x="40875" y="1250155"/>
                </a:lnTo>
                <a:lnTo>
                  <a:pt x="55198" y="1293197"/>
                </a:lnTo>
                <a:lnTo>
                  <a:pt x="71524" y="1335352"/>
                </a:lnTo>
                <a:lnTo>
                  <a:pt x="89799" y="1376567"/>
                </a:lnTo>
                <a:lnTo>
                  <a:pt x="109969" y="1416792"/>
                </a:lnTo>
                <a:lnTo>
                  <a:pt x="131982" y="1455976"/>
                </a:lnTo>
                <a:lnTo>
                  <a:pt x="155783" y="1494067"/>
                </a:lnTo>
                <a:lnTo>
                  <a:pt x="181318" y="1531015"/>
                </a:lnTo>
                <a:lnTo>
                  <a:pt x="208535" y="1566769"/>
                </a:lnTo>
                <a:lnTo>
                  <a:pt x="237380" y="1601277"/>
                </a:lnTo>
                <a:lnTo>
                  <a:pt x="267798" y="1634488"/>
                </a:lnTo>
                <a:lnTo>
                  <a:pt x="299737" y="1666351"/>
                </a:lnTo>
                <a:lnTo>
                  <a:pt x="333143" y="1696815"/>
                </a:lnTo>
                <a:lnTo>
                  <a:pt x="367961" y="1725828"/>
                </a:lnTo>
                <a:lnTo>
                  <a:pt x="404139" y="1753341"/>
                </a:lnTo>
                <a:lnTo>
                  <a:pt x="441624" y="1779300"/>
                </a:lnTo>
                <a:lnTo>
                  <a:pt x="480360" y="1803657"/>
                </a:lnTo>
                <a:lnTo>
                  <a:pt x="520295" y="1826358"/>
                </a:lnTo>
                <a:lnTo>
                  <a:pt x="561376" y="1847354"/>
                </a:lnTo>
                <a:lnTo>
                  <a:pt x="603547" y="1866593"/>
                </a:lnTo>
                <a:lnTo>
                  <a:pt x="646757" y="1884024"/>
                </a:lnTo>
                <a:lnTo>
                  <a:pt x="690951" y="1899595"/>
                </a:lnTo>
                <a:lnTo>
                  <a:pt x="736076" y="1913256"/>
                </a:lnTo>
                <a:lnTo>
                  <a:pt x="782077" y="1924956"/>
                </a:lnTo>
                <a:lnTo>
                  <a:pt x="828902" y="1934643"/>
                </a:lnTo>
                <a:lnTo>
                  <a:pt x="876497" y="1942267"/>
                </a:lnTo>
                <a:lnTo>
                  <a:pt x="924809" y="1947775"/>
                </a:lnTo>
                <a:lnTo>
                  <a:pt x="973783" y="1951118"/>
                </a:lnTo>
                <a:lnTo>
                  <a:pt x="1023366" y="1952244"/>
                </a:lnTo>
                <a:lnTo>
                  <a:pt x="1072945" y="1951118"/>
                </a:lnTo>
                <a:lnTo>
                  <a:pt x="1121916" y="1947775"/>
                </a:lnTo>
                <a:lnTo>
                  <a:pt x="1170225" y="1942267"/>
                </a:lnTo>
                <a:lnTo>
                  <a:pt x="1217818" y="1934643"/>
                </a:lnTo>
                <a:lnTo>
                  <a:pt x="1264641" y="1924956"/>
                </a:lnTo>
                <a:lnTo>
                  <a:pt x="1310642" y="1913256"/>
                </a:lnTo>
                <a:lnTo>
                  <a:pt x="1355765" y="1899595"/>
                </a:lnTo>
                <a:lnTo>
                  <a:pt x="1399958" y="1884024"/>
                </a:lnTo>
                <a:lnTo>
                  <a:pt x="1443167" y="1866593"/>
                </a:lnTo>
                <a:lnTo>
                  <a:pt x="1485339" y="1847354"/>
                </a:lnTo>
                <a:lnTo>
                  <a:pt x="1526419" y="1826358"/>
                </a:lnTo>
                <a:lnTo>
                  <a:pt x="1566354" y="1803657"/>
                </a:lnTo>
                <a:lnTo>
                  <a:pt x="1605091" y="1779300"/>
                </a:lnTo>
                <a:lnTo>
                  <a:pt x="1642575" y="1753341"/>
                </a:lnTo>
                <a:lnTo>
                  <a:pt x="1678754" y="1725828"/>
                </a:lnTo>
                <a:lnTo>
                  <a:pt x="1713573" y="1696815"/>
                </a:lnTo>
                <a:lnTo>
                  <a:pt x="1746980" y="1666351"/>
                </a:lnTo>
                <a:lnTo>
                  <a:pt x="1778919" y="1634488"/>
                </a:lnTo>
                <a:lnTo>
                  <a:pt x="1809339" y="1601277"/>
                </a:lnTo>
                <a:lnTo>
                  <a:pt x="1838184" y="1566769"/>
                </a:lnTo>
                <a:lnTo>
                  <a:pt x="1865402" y="1531015"/>
                </a:lnTo>
                <a:lnTo>
                  <a:pt x="1890939" y="1494067"/>
                </a:lnTo>
                <a:lnTo>
                  <a:pt x="1914741" y="1455976"/>
                </a:lnTo>
                <a:lnTo>
                  <a:pt x="1936755" y="1416792"/>
                </a:lnTo>
                <a:lnTo>
                  <a:pt x="1956926" y="1376567"/>
                </a:lnTo>
                <a:lnTo>
                  <a:pt x="1975202" y="1335352"/>
                </a:lnTo>
                <a:lnTo>
                  <a:pt x="1991529" y="1293197"/>
                </a:lnTo>
                <a:lnTo>
                  <a:pt x="2005853" y="1250155"/>
                </a:lnTo>
                <a:lnTo>
                  <a:pt x="2018120" y="1206277"/>
                </a:lnTo>
                <a:lnTo>
                  <a:pt x="2028277" y="1161612"/>
                </a:lnTo>
                <a:lnTo>
                  <a:pt x="2036271" y="1116213"/>
                </a:lnTo>
                <a:lnTo>
                  <a:pt x="2042046" y="1070131"/>
                </a:lnTo>
                <a:lnTo>
                  <a:pt x="2045551" y="1023417"/>
                </a:lnTo>
                <a:lnTo>
                  <a:pt x="2046732" y="976122"/>
                </a:lnTo>
                <a:lnTo>
                  <a:pt x="2045551" y="928826"/>
                </a:lnTo>
                <a:lnTo>
                  <a:pt x="2042046" y="882112"/>
                </a:lnTo>
                <a:lnTo>
                  <a:pt x="2036271" y="836030"/>
                </a:lnTo>
                <a:lnTo>
                  <a:pt x="2028277" y="790631"/>
                </a:lnTo>
                <a:lnTo>
                  <a:pt x="2018120" y="745966"/>
                </a:lnTo>
                <a:lnTo>
                  <a:pt x="2005853" y="702088"/>
                </a:lnTo>
                <a:lnTo>
                  <a:pt x="1991529" y="659046"/>
                </a:lnTo>
                <a:lnTo>
                  <a:pt x="1975202" y="616891"/>
                </a:lnTo>
                <a:lnTo>
                  <a:pt x="1956926" y="575676"/>
                </a:lnTo>
                <a:lnTo>
                  <a:pt x="1936755" y="535451"/>
                </a:lnTo>
                <a:lnTo>
                  <a:pt x="1914741" y="496267"/>
                </a:lnTo>
                <a:lnTo>
                  <a:pt x="1890939" y="458176"/>
                </a:lnTo>
                <a:lnTo>
                  <a:pt x="1865402" y="421228"/>
                </a:lnTo>
                <a:lnTo>
                  <a:pt x="1838184" y="385474"/>
                </a:lnTo>
                <a:lnTo>
                  <a:pt x="1809339" y="350966"/>
                </a:lnTo>
                <a:lnTo>
                  <a:pt x="1778919" y="317755"/>
                </a:lnTo>
                <a:lnTo>
                  <a:pt x="1746980" y="285892"/>
                </a:lnTo>
                <a:lnTo>
                  <a:pt x="1713573" y="255428"/>
                </a:lnTo>
                <a:lnTo>
                  <a:pt x="1678754" y="226415"/>
                </a:lnTo>
                <a:lnTo>
                  <a:pt x="1642575" y="198902"/>
                </a:lnTo>
                <a:lnTo>
                  <a:pt x="1605091" y="172943"/>
                </a:lnTo>
                <a:lnTo>
                  <a:pt x="1566354" y="148586"/>
                </a:lnTo>
                <a:lnTo>
                  <a:pt x="1526419" y="125885"/>
                </a:lnTo>
                <a:lnTo>
                  <a:pt x="1485339" y="104889"/>
                </a:lnTo>
                <a:lnTo>
                  <a:pt x="1443167" y="85650"/>
                </a:lnTo>
                <a:lnTo>
                  <a:pt x="1399958" y="68219"/>
                </a:lnTo>
                <a:lnTo>
                  <a:pt x="1355765" y="52648"/>
                </a:lnTo>
                <a:lnTo>
                  <a:pt x="1310642" y="38987"/>
                </a:lnTo>
                <a:lnTo>
                  <a:pt x="1264641" y="27287"/>
                </a:lnTo>
                <a:lnTo>
                  <a:pt x="1217818" y="17600"/>
                </a:lnTo>
                <a:lnTo>
                  <a:pt x="1170225" y="9976"/>
                </a:lnTo>
                <a:lnTo>
                  <a:pt x="1121916" y="4468"/>
                </a:lnTo>
                <a:lnTo>
                  <a:pt x="1072945" y="1125"/>
                </a:lnTo>
                <a:lnTo>
                  <a:pt x="102336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5759" y="3835654"/>
            <a:ext cx="742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1503" y="3239207"/>
            <a:ext cx="525065" cy="44552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1503" y="3827471"/>
            <a:ext cx="525065" cy="44552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1503" y="4411190"/>
            <a:ext cx="525065" cy="44698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1503" y="4975043"/>
            <a:ext cx="525065" cy="44552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056001" y="992886"/>
            <a:ext cx="8453755" cy="4389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95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Федеральный</a:t>
            </a:r>
            <a:r>
              <a:rPr sz="1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государственный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образовательный</a:t>
            </a:r>
            <a:r>
              <a:rPr sz="1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стандарт</a:t>
            </a:r>
            <a:r>
              <a:rPr sz="1400" b="1" i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006FC0"/>
                </a:solidFill>
                <a:latin typeface="Arial"/>
                <a:cs typeface="Arial"/>
              </a:rPr>
              <a:t>дошкольного</a:t>
            </a:r>
            <a:r>
              <a:rPr sz="1600" b="1" i="1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006FC0"/>
                </a:solidFill>
                <a:latin typeface="Arial"/>
                <a:cs typeface="Arial"/>
              </a:rPr>
              <a:t>образования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(приказ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17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октября 2013</a:t>
            </a:r>
            <a:r>
              <a:rPr sz="14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r>
              <a:rPr sz="1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25" dirty="0">
                <a:solidFill>
                  <a:srgbClr val="001F5F"/>
                </a:solidFill>
                <a:latin typeface="Arial"/>
                <a:cs typeface="Arial"/>
              </a:rPr>
              <a:t>1155)</a:t>
            </a:r>
            <a:endParaRPr sz="1400">
              <a:latin typeface="Arial"/>
              <a:cs typeface="Arial"/>
            </a:endParaRPr>
          </a:p>
          <a:p>
            <a:pPr marL="12700" marR="732790">
              <a:lnSpc>
                <a:spcPct val="100000"/>
              </a:lnSpc>
              <a:spcBef>
                <a:spcPts val="5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Федеральный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государственный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образовательный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стандарт</a:t>
            </a:r>
            <a:r>
              <a:rPr sz="1400" b="1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006FC0"/>
                </a:solidFill>
                <a:latin typeface="Arial"/>
                <a:cs typeface="Arial"/>
              </a:rPr>
              <a:t>начального</a:t>
            </a:r>
            <a:r>
              <a:rPr sz="1600" b="1" i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006FC0"/>
                </a:solidFill>
                <a:latin typeface="Arial"/>
                <a:cs typeface="Arial"/>
              </a:rPr>
              <a:t>общего </a:t>
            </a:r>
            <a:r>
              <a:rPr sz="1600" b="1" i="1" spc="-4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006FC0"/>
                </a:solidFill>
                <a:latin typeface="Arial"/>
                <a:cs typeface="Arial"/>
              </a:rPr>
              <a:t>образования</a:t>
            </a:r>
            <a:r>
              <a:rPr sz="1600" b="1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(приказ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31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мая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2021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 г.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 №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286)</a:t>
            </a:r>
            <a:endParaRPr sz="1400">
              <a:latin typeface="Arial"/>
              <a:cs typeface="Arial"/>
            </a:endParaRPr>
          </a:p>
          <a:p>
            <a:pPr marL="12700" marR="836930">
              <a:lnSpc>
                <a:spcPct val="100000"/>
              </a:lnSpc>
              <a:spcBef>
                <a:spcPts val="85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Федеральный</a:t>
            </a:r>
            <a:r>
              <a:rPr sz="1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государственный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образовательный</a:t>
            </a:r>
            <a:r>
              <a:rPr sz="1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стандарт</a:t>
            </a:r>
            <a:r>
              <a:rPr sz="1400" b="1" i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006FC0"/>
                </a:solidFill>
                <a:latin typeface="Arial"/>
                <a:cs typeface="Arial"/>
              </a:rPr>
              <a:t>основного</a:t>
            </a:r>
            <a:r>
              <a:rPr sz="1600" b="1" i="1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006FC0"/>
                </a:solidFill>
                <a:latin typeface="Arial"/>
                <a:cs typeface="Arial"/>
              </a:rPr>
              <a:t>общего </a:t>
            </a:r>
            <a:r>
              <a:rPr sz="1600" b="1" i="1" spc="-4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006FC0"/>
                </a:solidFill>
                <a:latin typeface="Arial"/>
                <a:cs typeface="Arial"/>
              </a:rPr>
              <a:t>образования</a:t>
            </a:r>
            <a:r>
              <a:rPr sz="1600" b="1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(приказ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31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мая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2021</a:t>
            </a:r>
            <a:r>
              <a:rPr sz="14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 №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287)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Федеральный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 государственный</a:t>
            </a:r>
            <a:r>
              <a:rPr sz="14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образовательный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 стандарт</a:t>
            </a:r>
            <a:r>
              <a:rPr sz="1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006FC0"/>
                </a:solidFill>
                <a:latin typeface="Arial"/>
                <a:cs typeface="Arial"/>
              </a:rPr>
              <a:t>среднего</a:t>
            </a:r>
            <a:r>
              <a:rPr sz="1600" b="1" i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006FC0"/>
                </a:solidFill>
                <a:latin typeface="Arial"/>
                <a:cs typeface="Arial"/>
              </a:rPr>
              <a:t>общего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i="1" spc="-15" dirty="0">
                <a:solidFill>
                  <a:srgbClr val="006FC0"/>
                </a:solidFill>
                <a:latin typeface="Arial"/>
                <a:cs typeface="Arial"/>
              </a:rPr>
              <a:t>образования</a:t>
            </a:r>
            <a:r>
              <a:rPr sz="1600" b="1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(приказ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400" b="1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17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мая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2012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 №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413)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920"/>
              </a:lnSpc>
              <a:spcBef>
                <a:spcPts val="1265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Федеральная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 образовательная</a:t>
            </a:r>
            <a:r>
              <a:rPr sz="1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программа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006FC0"/>
                </a:solidFill>
                <a:latin typeface="Arial"/>
                <a:cs typeface="Arial"/>
              </a:rPr>
              <a:t>дошкольного</a:t>
            </a:r>
            <a:r>
              <a:rPr sz="1600" b="1" i="1" spc="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006FC0"/>
                </a:solidFill>
                <a:latin typeface="Arial"/>
                <a:cs typeface="Arial"/>
              </a:rPr>
              <a:t>образования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(приказ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от 25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ноября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2022</a:t>
            </a:r>
            <a:r>
              <a:rPr sz="14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 №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 1028)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920"/>
              </a:lnSpc>
              <a:spcBef>
                <a:spcPts val="1040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Федеральная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 образовательная</a:t>
            </a:r>
            <a:r>
              <a:rPr sz="1400" b="1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программа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006FC0"/>
                </a:solidFill>
                <a:latin typeface="Arial"/>
                <a:cs typeface="Arial"/>
              </a:rPr>
              <a:t>начального</a:t>
            </a:r>
            <a:r>
              <a:rPr sz="1600" b="1" i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006FC0"/>
                </a:solidFill>
                <a:latin typeface="Arial"/>
                <a:cs typeface="Arial"/>
              </a:rPr>
              <a:t>общего</a:t>
            </a:r>
            <a:r>
              <a:rPr sz="1600" b="1" i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006FC0"/>
                </a:solidFill>
                <a:latin typeface="Arial"/>
                <a:cs typeface="Arial"/>
              </a:rPr>
              <a:t>образования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(приказ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от 16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ноября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2022</a:t>
            </a:r>
            <a:r>
              <a:rPr sz="14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 №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992)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920"/>
              </a:lnSpc>
              <a:spcBef>
                <a:spcPts val="1000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Федеральная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образовательная</a:t>
            </a:r>
            <a:r>
              <a:rPr sz="1400" b="1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программа </a:t>
            </a:r>
            <a:r>
              <a:rPr sz="1600" b="1" i="1" spc="-15" dirty="0">
                <a:solidFill>
                  <a:srgbClr val="006FC0"/>
                </a:solidFill>
                <a:latin typeface="Arial"/>
                <a:cs typeface="Arial"/>
              </a:rPr>
              <a:t>основного</a:t>
            </a:r>
            <a:r>
              <a:rPr sz="1600" b="1" i="1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006FC0"/>
                </a:solidFill>
                <a:latin typeface="Arial"/>
                <a:cs typeface="Arial"/>
              </a:rPr>
              <a:t>общего</a:t>
            </a:r>
            <a:r>
              <a:rPr sz="1600" b="1" i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006FC0"/>
                </a:solidFill>
                <a:latin typeface="Arial"/>
                <a:cs typeface="Arial"/>
              </a:rPr>
              <a:t>образования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(приказ</a:t>
            </a:r>
            <a:r>
              <a:rPr sz="14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16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ноября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2022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5" dirty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 993)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920"/>
              </a:lnSpc>
              <a:spcBef>
                <a:spcPts val="844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Федеральная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 образовательная</a:t>
            </a:r>
            <a:r>
              <a:rPr sz="1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программа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006FC0"/>
                </a:solidFill>
                <a:latin typeface="Arial"/>
                <a:cs typeface="Arial"/>
              </a:rPr>
              <a:t>среднего</a:t>
            </a:r>
            <a:r>
              <a:rPr sz="1600" b="1" i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006FC0"/>
                </a:solidFill>
                <a:latin typeface="Arial"/>
                <a:cs typeface="Arial"/>
              </a:rPr>
              <a:t>общего</a:t>
            </a:r>
            <a:r>
              <a:rPr sz="1600" b="1" i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006FC0"/>
                </a:solidFill>
                <a:latin typeface="Arial"/>
                <a:cs typeface="Arial"/>
              </a:rPr>
              <a:t>образования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(приказ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от 23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ноября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2022</a:t>
            </a:r>
            <a:r>
              <a:rPr sz="14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 №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 1014)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0613" y="5520690"/>
            <a:ext cx="3034665" cy="1096010"/>
          </a:xfrm>
          <a:custGeom>
            <a:avLst/>
            <a:gdLst/>
            <a:ahLst/>
            <a:cxnLst/>
            <a:rect l="l" t="t" r="r" b="b"/>
            <a:pathLst>
              <a:path w="3034665" h="1096009">
                <a:moveTo>
                  <a:pt x="1517142" y="0"/>
                </a:moveTo>
                <a:lnTo>
                  <a:pt x="1449562" y="533"/>
                </a:lnTo>
                <a:lnTo>
                  <a:pt x="1382739" y="2120"/>
                </a:lnTo>
                <a:lnTo>
                  <a:pt x="1316736" y="4737"/>
                </a:lnTo>
                <a:lnTo>
                  <a:pt x="1251612" y="8362"/>
                </a:lnTo>
                <a:lnTo>
                  <a:pt x="1187430" y="12974"/>
                </a:lnTo>
                <a:lnTo>
                  <a:pt x="1124253" y="18549"/>
                </a:lnTo>
                <a:lnTo>
                  <a:pt x="1062140" y="25065"/>
                </a:lnTo>
                <a:lnTo>
                  <a:pt x="1001154" y="32501"/>
                </a:lnTo>
                <a:lnTo>
                  <a:pt x="941357" y="40833"/>
                </a:lnTo>
                <a:lnTo>
                  <a:pt x="882811" y="50040"/>
                </a:lnTo>
                <a:lnTo>
                  <a:pt x="825576" y="60100"/>
                </a:lnTo>
                <a:lnTo>
                  <a:pt x="769715" y="70989"/>
                </a:lnTo>
                <a:lnTo>
                  <a:pt x="715289" y="82687"/>
                </a:lnTo>
                <a:lnTo>
                  <a:pt x="662361" y="95170"/>
                </a:lnTo>
                <a:lnTo>
                  <a:pt x="610990" y="108416"/>
                </a:lnTo>
                <a:lnTo>
                  <a:pt x="561241" y="122403"/>
                </a:lnTo>
                <a:lnTo>
                  <a:pt x="513173" y="137109"/>
                </a:lnTo>
                <a:lnTo>
                  <a:pt x="466849" y="152512"/>
                </a:lnTo>
                <a:lnTo>
                  <a:pt x="422330" y="168588"/>
                </a:lnTo>
                <a:lnTo>
                  <a:pt x="379678" y="185317"/>
                </a:lnTo>
                <a:lnTo>
                  <a:pt x="338955" y="202676"/>
                </a:lnTo>
                <a:lnTo>
                  <a:pt x="300222" y="220641"/>
                </a:lnTo>
                <a:lnTo>
                  <a:pt x="263541" y="239192"/>
                </a:lnTo>
                <a:lnTo>
                  <a:pt x="228974" y="258306"/>
                </a:lnTo>
                <a:lnTo>
                  <a:pt x="166427" y="298134"/>
                </a:lnTo>
                <a:lnTo>
                  <a:pt x="113075" y="339945"/>
                </a:lnTo>
                <a:lnTo>
                  <a:pt x="69410" y="383563"/>
                </a:lnTo>
                <a:lnTo>
                  <a:pt x="35927" y="428809"/>
                </a:lnTo>
                <a:lnTo>
                  <a:pt x="13118" y="475505"/>
                </a:lnTo>
                <a:lnTo>
                  <a:pt x="1478" y="523472"/>
                </a:lnTo>
                <a:lnTo>
                  <a:pt x="0" y="547878"/>
                </a:lnTo>
                <a:lnTo>
                  <a:pt x="1478" y="572283"/>
                </a:lnTo>
                <a:lnTo>
                  <a:pt x="13118" y="620250"/>
                </a:lnTo>
                <a:lnTo>
                  <a:pt x="35927" y="666946"/>
                </a:lnTo>
                <a:lnTo>
                  <a:pt x="69410" y="712192"/>
                </a:lnTo>
                <a:lnTo>
                  <a:pt x="113075" y="755810"/>
                </a:lnTo>
                <a:lnTo>
                  <a:pt x="166427" y="797621"/>
                </a:lnTo>
                <a:lnTo>
                  <a:pt x="228974" y="837449"/>
                </a:lnTo>
                <a:lnTo>
                  <a:pt x="263541" y="856563"/>
                </a:lnTo>
                <a:lnTo>
                  <a:pt x="300222" y="875114"/>
                </a:lnTo>
                <a:lnTo>
                  <a:pt x="338955" y="893079"/>
                </a:lnTo>
                <a:lnTo>
                  <a:pt x="379678" y="910438"/>
                </a:lnTo>
                <a:lnTo>
                  <a:pt x="422330" y="927167"/>
                </a:lnTo>
                <a:lnTo>
                  <a:pt x="466849" y="943243"/>
                </a:lnTo>
                <a:lnTo>
                  <a:pt x="513173" y="958646"/>
                </a:lnTo>
                <a:lnTo>
                  <a:pt x="561241" y="973352"/>
                </a:lnTo>
                <a:lnTo>
                  <a:pt x="610990" y="987339"/>
                </a:lnTo>
                <a:lnTo>
                  <a:pt x="662361" y="1000585"/>
                </a:lnTo>
                <a:lnTo>
                  <a:pt x="715289" y="1013068"/>
                </a:lnTo>
                <a:lnTo>
                  <a:pt x="769715" y="1024766"/>
                </a:lnTo>
                <a:lnTo>
                  <a:pt x="825576" y="1035655"/>
                </a:lnTo>
                <a:lnTo>
                  <a:pt x="882811" y="1045715"/>
                </a:lnTo>
                <a:lnTo>
                  <a:pt x="941357" y="1054922"/>
                </a:lnTo>
                <a:lnTo>
                  <a:pt x="1001154" y="1063254"/>
                </a:lnTo>
                <a:lnTo>
                  <a:pt x="1062140" y="1070690"/>
                </a:lnTo>
                <a:lnTo>
                  <a:pt x="1124253" y="1077206"/>
                </a:lnTo>
                <a:lnTo>
                  <a:pt x="1187430" y="1082781"/>
                </a:lnTo>
                <a:lnTo>
                  <a:pt x="1251612" y="1087393"/>
                </a:lnTo>
                <a:lnTo>
                  <a:pt x="1316736" y="1091018"/>
                </a:lnTo>
                <a:lnTo>
                  <a:pt x="1382739" y="1093635"/>
                </a:lnTo>
                <a:lnTo>
                  <a:pt x="1449562" y="1095222"/>
                </a:lnTo>
                <a:lnTo>
                  <a:pt x="1517142" y="1095756"/>
                </a:lnTo>
                <a:lnTo>
                  <a:pt x="1584725" y="1095222"/>
                </a:lnTo>
                <a:lnTo>
                  <a:pt x="1651551" y="1093635"/>
                </a:lnTo>
                <a:lnTo>
                  <a:pt x="1717558" y="1091018"/>
                </a:lnTo>
                <a:lnTo>
                  <a:pt x="1782684" y="1087393"/>
                </a:lnTo>
                <a:lnTo>
                  <a:pt x="1846868" y="1082781"/>
                </a:lnTo>
                <a:lnTo>
                  <a:pt x="1910048" y="1077206"/>
                </a:lnTo>
                <a:lnTo>
                  <a:pt x="1972162" y="1070690"/>
                </a:lnTo>
                <a:lnTo>
                  <a:pt x="2033149" y="1063254"/>
                </a:lnTo>
                <a:lnTo>
                  <a:pt x="2092947" y="1054922"/>
                </a:lnTo>
                <a:lnTo>
                  <a:pt x="2151494" y="1045715"/>
                </a:lnTo>
                <a:lnTo>
                  <a:pt x="2208729" y="1035655"/>
                </a:lnTo>
                <a:lnTo>
                  <a:pt x="2264591" y="1024766"/>
                </a:lnTo>
                <a:lnTo>
                  <a:pt x="2319016" y="1013068"/>
                </a:lnTo>
                <a:lnTo>
                  <a:pt x="2371945" y="1000585"/>
                </a:lnTo>
                <a:lnTo>
                  <a:pt x="2423314" y="987339"/>
                </a:lnTo>
                <a:lnTo>
                  <a:pt x="2473064" y="973352"/>
                </a:lnTo>
                <a:lnTo>
                  <a:pt x="2521131" y="958646"/>
                </a:lnTo>
                <a:lnTo>
                  <a:pt x="2567454" y="943243"/>
                </a:lnTo>
                <a:lnTo>
                  <a:pt x="2611972" y="927167"/>
                </a:lnTo>
                <a:lnTo>
                  <a:pt x="2654622" y="910438"/>
                </a:lnTo>
                <a:lnTo>
                  <a:pt x="2695344" y="893079"/>
                </a:lnTo>
                <a:lnTo>
                  <a:pt x="2734076" y="875114"/>
                </a:lnTo>
                <a:lnTo>
                  <a:pt x="2770755" y="856563"/>
                </a:lnTo>
                <a:lnTo>
                  <a:pt x="2805321" y="837449"/>
                </a:lnTo>
                <a:lnTo>
                  <a:pt x="2867866" y="797621"/>
                </a:lnTo>
                <a:lnTo>
                  <a:pt x="2921215" y="755810"/>
                </a:lnTo>
                <a:lnTo>
                  <a:pt x="2964877" y="712192"/>
                </a:lnTo>
                <a:lnTo>
                  <a:pt x="2998358" y="666946"/>
                </a:lnTo>
                <a:lnTo>
                  <a:pt x="3021166" y="620250"/>
                </a:lnTo>
                <a:lnTo>
                  <a:pt x="3032805" y="572283"/>
                </a:lnTo>
                <a:lnTo>
                  <a:pt x="3034284" y="547878"/>
                </a:lnTo>
                <a:lnTo>
                  <a:pt x="3032805" y="523472"/>
                </a:lnTo>
                <a:lnTo>
                  <a:pt x="3021166" y="475505"/>
                </a:lnTo>
                <a:lnTo>
                  <a:pt x="2998358" y="428809"/>
                </a:lnTo>
                <a:lnTo>
                  <a:pt x="2964877" y="383563"/>
                </a:lnTo>
                <a:lnTo>
                  <a:pt x="2921215" y="339945"/>
                </a:lnTo>
                <a:lnTo>
                  <a:pt x="2867866" y="298134"/>
                </a:lnTo>
                <a:lnTo>
                  <a:pt x="2805321" y="258306"/>
                </a:lnTo>
                <a:lnTo>
                  <a:pt x="2770755" y="239192"/>
                </a:lnTo>
                <a:lnTo>
                  <a:pt x="2734076" y="220641"/>
                </a:lnTo>
                <a:lnTo>
                  <a:pt x="2695344" y="202676"/>
                </a:lnTo>
                <a:lnTo>
                  <a:pt x="2654622" y="185317"/>
                </a:lnTo>
                <a:lnTo>
                  <a:pt x="2611972" y="168588"/>
                </a:lnTo>
                <a:lnTo>
                  <a:pt x="2567454" y="152512"/>
                </a:lnTo>
                <a:lnTo>
                  <a:pt x="2521131" y="137109"/>
                </a:lnTo>
                <a:lnTo>
                  <a:pt x="2473064" y="122403"/>
                </a:lnTo>
                <a:lnTo>
                  <a:pt x="2423314" y="108416"/>
                </a:lnTo>
                <a:lnTo>
                  <a:pt x="2371945" y="95170"/>
                </a:lnTo>
                <a:lnTo>
                  <a:pt x="2319016" y="82687"/>
                </a:lnTo>
                <a:lnTo>
                  <a:pt x="2264591" y="70989"/>
                </a:lnTo>
                <a:lnTo>
                  <a:pt x="2208729" y="60100"/>
                </a:lnTo>
                <a:lnTo>
                  <a:pt x="2151494" y="50040"/>
                </a:lnTo>
                <a:lnTo>
                  <a:pt x="2092947" y="40833"/>
                </a:lnTo>
                <a:lnTo>
                  <a:pt x="2033149" y="32501"/>
                </a:lnTo>
                <a:lnTo>
                  <a:pt x="1972162" y="25065"/>
                </a:lnTo>
                <a:lnTo>
                  <a:pt x="1910048" y="18549"/>
                </a:lnTo>
                <a:lnTo>
                  <a:pt x="1846868" y="12974"/>
                </a:lnTo>
                <a:lnTo>
                  <a:pt x="1782684" y="8362"/>
                </a:lnTo>
                <a:lnTo>
                  <a:pt x="1717558" y="4737"/>
                </a:lnTo>
                <a:lnTo>
                  <a:pt x="1651551" y="2120"/>
                </a:lnTo>
                <a:lnTo>
                  <a:pt x="1584725" y="533"/>
                </a:lnTo>
                <a:lnTo>
                  <a:pt x="151714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80973" y="5776671"/>
            <a:ext cx="195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Содержательное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обеспечение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922264" y="5539740"/>
            <a:ext cx="2470785" cy="1100455"/>
            <a:chOff x="5922264" y="5539740"/>
            <a:chExt cx="2470785" cy="110045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5312" y="5542788"/>
              <a:ext cx="2464308" cy="109423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925312" y="5542788"/>
              <a:ext cx="2464435" cy="1094740"/>
            </a:xfrm>
            <a:custGeom>
              <a:avLst/>
              <a:gdLst/>
              <a:ahLst/>
              <a:cxnLst/>
              <a:rect l="l" t="t" r="r" b="b"/>
              <a:pathLst>
                <a:path w="2464434" h="1094740">
                  <a:moveTo>
                    <a:pt x="0" y="547116"/>
                  </a:moveTo>
                  <a:lnTo>
                    <a:pt x="6775" y="489398"/>
                  </a:lnTo>
                  <a:lnTo>
                    <a:pt x="26647" y="433411"/>
                  </a:lnTo>
                  <a:lnTo>
                    <a:pt x="58934" y="379458"/>
                  </a:lnTo>
                  <a:lnTo>
                    <a:pt x="102954" y="327842"/>
                  </a:lnTo>
                  <a:lnTo>
                    <a:pt x="158027" y="278863"/>
                  </a:lnTo>
                  <a:lnTo>
                    <a:pt x="189495" y="255458"/>
                  </a:lnTo>
                  <a:lnTo>
                    <a:pt x="223470" y="232826"/>
                  </a:lnTo>
                  <a:lnTo>
                    <a:pt x="259868" y="211005"/>
                  </a:lnTo>
                  <a:lnTo>
                    <a:pt x="298603" y="190033"/>
                  </a:lnTo>
                  <a:lnTo>
                    <a:pt x="339590" y="169947"/>
                  </a:lnTo>
                  <a:lnTo>
                    <a:pt x="382744" y="150785"/>
                  </a:lnTo>
                  <a:lnTo>
                    <a:pt x="427980" y="132586"/>
                  </a:lnTo>
                  <a:lnTo>
                    <a:pt x="475212" y="115387"/>
                  </a:lnTo>
                  <a:lnTo>
                    <a:pt x="524355" y="99225"/>
                  </a:lnTo>
                  <a:lnTo>
                    <a:pt x="575325" y="84139"/>
                  </a:lnTo>
                  <a:lnTo>
                    <a:pt x="628035" y="70167"/>
                  </a:lnTo>
                  <a:lnTo>
                    <a:pt x="682401" y="57345"/>
                  </a:lnTo>
                  <a:lnTo>
                    <a:pt x="738338" y="45713"/>
                  </a:lnTo>
                  <a:lnTo>
                    <a:pt x="795760" y="35308"/>
                  </a:lnTo>
                  <a:lnTo>
                    <a:pt x="854583" y="26167"/>
                  </a:lnTo>
                  <a:lnTo>
                    <a:pt x="914721" y="18329"/>
                  </a:lnTo>
                  <a:lnTo>
                    <a:pt x="976088" y="11831"/>
                  </a:lnTo>
                  <a:lnTo>
                    <a:pt x="1038600" y="6712"/>
                  </a:lnTo>
                  <a:lnTo>
                    <a:pt x="1102172" y="3008"/>
                  </a:lnTo>
                  <a:lnTo>
                    <a:pt x="1166718" y="758"/>
                  </a:lnTo>
                  <a:lnTo>
                    <a:pt x="1232154" y="0"/>
                  </a:lnTo>
                  <a:lnTo>
                    <a:pt x="1297589" y="758"/>
                  </a:lnTo>
                  <a:lnTo>
                    <a:pt x="1362135" y="3008"/>
                  </a:lnTo>
                  <a:lnTo>
                    <a:pt x="1425707" y="6712"/>
                  </a:lnTo>
                  <a:lnTo>
                    <a:pt x="1488219" y="11831"/>
                  </a:lnTo>
                  <a:lnTo>
                    <a:pt x="1549586" y="18329"/>
                  </a:lnTo>
                  <a:lnTo>
                    <a:pt x="1609724" y="26167"/>
                  </a:lnTo>
                  <a:lnTo>
                    <a:pt x="1668547" y="35308"/>
                  </a:lnTo>
                  <a:lnTo>
                    <a:pt x="1725969" y="45713"/>
                  </a:lnTo>
                  <a:lnTo>
                    <a:pt x="1781906" y="57345"/>
                  </a:lnTo>
                  <a:lnTo>
                    <a:pt x="1836272" y="70167"/>
                  </a:lnTo>
                  <a:lnTo>
                    <a:pt x="1888982" y="84139"/>
                  </a:lnTo>
                  <a:lnTo>
                    <a:pt x="1939952" y="99225"/>
                  </a:lnTo>
                  <a:lnTo>
                    <a:pt x="1989095" y="115387"/>
                  </a:lnTo>
                  <a:lnTo>
                    <a:pt x="2036327" y="132586"/>
                  </a:lnTo>
                  <a:lnTo>
                    <a:pt x="2081563" y="150785"/>
                  </a:lnTo>
                  <a:lnTo>
                    <a:pt x="2124717" y="169947"/>
                  </a:lnTo>
                  <a:lnTo>
                    <a:pt x="2165704" y="190033"/>
                  </a:lnTo>
                  <a:lnTo>
                    <a:pt x="2204439" y="211005"/>
                  </a:lnTo>
                  <a:lnTo>
                    <a:pt x="2240837" y="232826"/>
                  </a:lnTo>
                  <a:lnTo>
                    <a:pt x="2274812" y="255458"/>
                  </a:lnTo>
                  <a:lnTo>
                    <a:pt x="2306280" y="278863"/>
                  </a:lnTo>
                  <a:lnTo>
                    <a:pt x="2361353" y="327842"/>
                  </a:lnTo>
                  <a:lnTo>
                    <a:pt x="2405373" y="379458"/>
                  </a:lnTo>
                  <a:lnTo>
                    <a:pt x="2437660" y="433411"/>
                  </a:lnTo>
                  <a:lnTo>
                    <a:pt x="2457532" y="489398"/>
                  </a:lnTo>
                  <a:lnTo>
                    <a:pt x="2464308" y="547116"/>
                  </a:lnTo>
                  <a:lnTo>
                    <a:pt x="2462599" y="576172"/>
                  </a:lnTo>
                  <a:lnTo>
                    <a:pt x="2449191" y="633062"/>
                  </a:lnTo>
                  <a:lnTo>
                    <a:pt x="2423026" y="688069"/>
                  </a:lnTo>
                  <a:lnTo>
                    <a:pt x="2384787" y="740892"/>
                  </a:lnTo>
                  <a:lnTo>
                    <a:pt x="2335156" y="791227"/>
                  </a:lnTo>
                  <a:lnTo>
                    <a:pt x="2274812" y="838773"/>
                  </a:lnTo>
                  <a:lnTo>
                    <a:pt x="2240837" y="861405"/>
                  </a:lnTo>
                  <a:lnTo>
                    <a:pt x="2204439" y="883226"/>
                  </a:lnTo>
                  <a:lnTo>
                    <a:pt x="2165704" y="904198"/>
                  </a:lnTo>
                  <a:lnTo>
                    <a:pt x="2124717" y="924284"/>
                  </a:lnTo>
                  <a:lnTo>
                    <a:pt x="2081563" y="943446"/>
                  </a:lnTo>
                  <a:lnTo>
                    <a:pt x="2036327" y="961645"/>
                  </a:lnTo>
                  <a:lnTo>
                    <a:pt x="1989095" y="978844"/>
                  </a:lnTo>
                  <a:lnTo>
                    <a:pt x="1939952" y="995006"/>
                  </a:lnTo>
                  <a:lnTo>
                    <a:pt x="1888982" y="1010092"/>
                  </a:lnTo>
                  <a:lnTo>
                    <a:pt x="1836272" y="1024064"/>
                  </a:lnTo>
                  <a:lnTo>
                    <a:pt x="1781906" y="1036886"/>
                  </a:lnTo>
                  <a:lnTo>
                    <a:pt x="1725969" y="1048518"/>
                  </a:lnTo>
                  <a:lnTo>
                    <a:pt x="1668547" y="1058923"/>
                  </a:lnTo>
                  <a:lnTo>
                    <a:pt x="1609724" y="1068064"/>
                  </a:lnTo>
                  <a:lnTo>
                    <a:pt x="1549586" y="1075902"/>
                  </a:lnTo>
                  <a:lnTo>
                    <a:pt x="1488219" y="1082400"/>
                  </a:lnTo>
                  <a:lnTo>
                    <a:pt x="1425707" y="1087519"/>
                  </a:lnTo>
                  <a:lnTo>
                    <a:pt x="1362135" y="1091223"/>
                  </a:lnTo>
                  <a:lnTo>
                    <a:pt x="1297589" y="1093473"/>
                  </a:lnTo>
                  <a:lnTo>
                    <a:pt x="1232154" y="1094232"/>
                  </a:lnTo>
                  <a:lnTo>
                    <a:pt x="1166718" y="1093473"/>
                  </a:lnTo>
                  <a:lnTo>
                    <a:pt x="1102172" y="1091223"/>
                  </a:lnTo>
                  <a:lnTo>
                    <a:pt x="1038600" y="1087519"/>
                  </a:lnTo>
                  <a:lnTo>
                    <a:pt x="976088" y="1082400"/>
                  </a:lnTo>
                  <a:lnTo>
                    <a:pt x="914721" y="1075902"/>
                  </a:lnTo>
                  <a:lnTo>
                    <a:pt x="854583" y="1068064"/>
                  </a:lnTo>
                  <a:lnTo>
                    <a:pt x="795760" y="1058923"/>
                  </a:lnTo>
                  <a:lnTo>
                    <a:pt x="738338" y="1048518"/>
                  </a:lnTo>
                  <a:lnTo>
                    <a:pt x="682401" y="1036886"/>
                  </a:lnTo>
                  <a:lnTo>
                    <a:pt x="628035" y="1024064"/>
                  </a:lnTo>
                  <a:lnTo>
                    <a:pt x="575325" y="1010092"/>
                  </a:lnTo>
                  <a:lnTo>
                    <a:pt x="524355" y="995006"/>
                  </a:lnTo>
                  <a:lnTo>
                    <a:pt x="475212" y="978844"/>
                  </a:lnTo>
                  <a:lnTo>
                    <a:pt x="427980" y="961645"/>
                  </a:lnTo>
                  <a:lnTo>
                    <a:pt x="382744" y="943446"/>
                  </a:lnTo>
                  <a:lnTo>
                    <a:pt x="339590" y="924284"/>
                  </a:lnTo>
                  <a:lnTo>
                    <a:pt x="298603" y="904198"/>
                  </a:lnTo>
                  <a:lnTo>
                    <a:pt x="259868" y="883226"/>
                  </a:lnTo>
                  <a:lnTo>
                    <a:pt x="223470" y="861405"/>
                  </a:lnTo>
                  <a:lnTo>
                    <a:pt x="189495" y="838773"/>
                  </a:lnTo>
                  <a:lnTo>
                    <a:pt x="158027" y="815368"/>
                  </a:lnTo>
                  <a:lnTo>
                    <a:pt x="102954" y="766389"/>
                  </a:lnTo>
                  <a:lnTo>
                    <a:pt x="58934" y="714773"/>
                  </a:lnTo>
                  <a:lnTo>
                    <a:pt x="26647" y="660820"/>
                  </a:lnTo>
                  <a:lnTo>
                    <a:pt x="6775" y="604833"/>
                  </a:lnTo>
                  <a:lnTo>
                    <a:pt x="0" y="547116"/>
                  </a:lnTo>
                  <a:close/>
                </a:path>
              </a:pathLst>
            </a:custGeom>
            <a:ln w="609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375653" y="5935471"/>
            <a:ext cx="1565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ме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52621" y="5570321"/>
            <a:ext cx="248920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4945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006FC0"/>
                </a:solidFill>
                <a:latin typeface="Arial"/>
                <a:cs typeface="Arial"/>
              </a:rPr>
              <a:t>100</a:t>
            </a:r>
            <a:r>
              <a:rPr sz="1400" b="1" i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006FC0"/>
                </a:solidFill>
                <a:latin typeface="Arial"/>
                <a:cs typeface="Arial"/>
              </a:rPr>
              <a:t>рабочих</a:t>
            </a:r>
            <a:r>
              <a:rPr sz="1400" b="1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6FC0"/>
                </a:solidFill>
                <a:latin typeface="Arial"/>
                <a:cs typeface="Arial"/>
              </a:rPr>
              <a:t>программ</a:t>
            </a:r>
            <a:r>
              <a:rPr sz="1400" b="1" i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6FC0"/>
                </a:solidFill>
                <a:latin typeface="Arial"/>
                <a:cs typeface="Arial"/>
              </a:rPr>
              <a:t>по </a:t>
            </a:r>
            <a:r>
              <a:rPr sz="1400" b="1" i="1" spc="-3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6FC0"/>
                </a:solidFill>
                <a:latin typeface="Arial"/>
                <a:cs typeface="Arial"/>
              </a:rPr>
              <a:t>учебным</a:t>
            </a:r>
            <a:r>
              <a:rPr sz="1400" b="1" i="1" spc="4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6FC0"/>
                </a:solidFill>
                <a:latin typeface="Arial"/>
                <a:cs typeface="Arial"/>
              </a:rPr>
              <a:t>предметам </a:t>
            </a:r>
            <a:r>
              <a:rPr sz="1400" b="1" i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30" dirty="0">
                <a:solidFill>
                  <a:srgbClr val="001F5F"/>
                </a:solidFill>
                <a:latin typeface="Arial"/>
                <a:cs typeface="Arial"/>
              </a:rPr>
              <a:t>1-11</a:t>
            </a:r>
            <a:r>
              <a:rPr sz="14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классов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i="1" spc="-5" dirty="0">
                <a:solidFill>
                  <a:srgbClr val="006FC0"/>
                </a:solidFill>
                <a:latin typeface="Arial"/>
                <a:cs typeface="Arial"/>
              </a:rPr>
              <a:t>12 </a:t>
            </a:r>
            <a:r>
              <a:rPr sz="1400" b="1" i="1" spc="-15" dirty="0">
                <a:solidFill>
                  <a:srgbClr val="006FC0"/>
                </a:solidFill>
                <a:latin typeface="Arial"/>
                <a:cs typeface="Arial"/>
              </a:rPr>
              <a:t>рабочих </a:t>
            </a:r>
            <a:r>
              <a:rPr sz="1400" b="1" i="1" spc="-5" dirty="0">
                <a:solidFill>
                  <a:srgbClr val="006FC0"/>
                </a:solidFill>
                <a:latin typeface="Arial"/>
                <a:cs typeface="Arial"/>
              </a:rPr>
              <a:t>программ по </a:t>
            </a:r>
            <a:r>
              <a:rPr sz="1400" b="1" i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006FC0"/>
                </a:solidFill>
                <a:latin typeface="Arial"/>
                <a:cs typeface="Arial"/>
              </a:rPr>
              <a:t>внеурочной</a:t>
            </a:r>
            <a:r>
              <a:rPr sz="1400" b="1" i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6FC0"/>
                </a:solidFill>
                <a:latin typeface="Arial"/>
                <a:cs typeface="Arial"/>
              </a:rPr>
              <a:t>деятельности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55811" y="5538012"/>
            <a:ext cx="311340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i="1" spc="-15" dirty="0">
                <a:solidFill>
                  <a:srgbClr val="006FC0"/>
                </a:solidFill>
                <a:latin typeface="Arial"/>
                <a:cs typeface="Arial"/>
              </a:rPr>
              <a:t>Конструктор рабочих </a:t>
            </a:r>
            <a:r>
              <a:rPr sz="1400" b="1" i="1" spc="-5" dirty="0">
                <a:solidFill>
                  <a:srgbClr val="006FC0"/>
                </a:solidFill>
                <a:latin typeface="Arial"/>
                <a:cs typeface="Arial"/>
              </a:rPr>
              <a:t>программ </a:t>
            </a:r>
            <a:r>
              <a:rPr sz="1400" b="1" i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6FC0"/>
                </a:solidFill>
                <a:latin typeface="Arial"/>
                <a:cs typeface="Arial"/>
              </a:rPr>
              <a:t>Федеральные </a:t>
            </a:r>
            <a:r>
              <a:rPr sz="1400" b="1" i="1" spc="-10" dirty="0">
                <a:solidFill>
                  <a:srgbClr val="006FC0"/>
                </a:solidFill>
                <a:latin typeface="Arial"/>
                <a:cs typeface="Arial"/>
              </a:rPr>
              <a:t>перечень </a:t>
            </a:r>
            <a:r>
              <a:rPr sz="1400" b="1" i="1" spc="-5" dirty="0">
                <a:solidFill>
                  <a:srgbClr val="006FC0"/>
                </a:solidFill>
                <a:latin typeface="Arial"/>
                <a:cs typeface="Arial"/>
              </a:rPr>
              <a:t>учебников </a:t>
            </a:r>
            <a:r>
              <a:rPr sz="1400" b="1" i="1" spc="-3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006FC0"/>
                </a:solidFill>
                <a:latin typeface="Arial"/>
                <a:cs typeface="Arial"/>
              </a:rPr>
              <a:t>Конструктор </a:t>
            </a:r>
            <a:r>
              <a:rPr sz="1400" b="1" i="1" dirty="0">
                <a:solidFill>
                  <a:srgbClr val="006FC0"/>
                </a:solidFill>
                <a:latin typeface="Arial"/>
                <a:cs typeface="Arial"/>
              </a:rPr>
              <a:t>учебных </a:t>
            </a:r>
            <a:r>
              <a:rPr sz="1400" b="1" i="1" spc="-5" dirty="0">
                <a:solidFill>
                  <a:srgbClr val="006FC0"/>
                </a:solidFill>
                <a:latin typeface="Arial"/>
                <a:cs typeface="Arial"/>
              </a:rPr>
              <a:t>планов </a:t>
            </a:r>
            <a:r>
              <a:rPr sz="1400" b="1" i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00AF50"/>
                </a:solidFill>
                <a:latin typeface="Arial"/>
                <a:cs typeface="Arial"/>
              </a:rPr>
              <a:t>Конструктор</a:t>
            </a:r>
            <a:r>
              <a:rPr sz="1400" b="1" i="1" spc="-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AF50"/>
                </a:solidFill>
                <a:latin typeface="Arial"/>
                <a:cs typeface="Arial"/>
              </a:rPr>
              <a:t>ООП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6" name="Picture 4" descr="https://abinlib.ru/uploads/gp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3801" y="123520"/>
            <a:ext cx="74053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Учитель:</a:t>
            </a:r>
            <a:r>
              <a:rPr sz="3200" spc="-45" dirty="0"/>
              <a:t> </a:t>
            </a:r>
            <a:r>
              <a:rPr sz="3200" spc="-10" dirty="0"/>
              <a:t>изменения</a:t>
            </a:r>
            <a:r>
              <a:rPr sz="3200" spc="-35" dirty="0"/>
              <a:t> </a:t>
            </a:r>
            <a:r>
              <a:rPr sz="3200" dirty="0"/>
              <a:t>в</a:t>
            </a:r>
            <a:r>
              <a:rPr sz="3200" spc="-25" dirty="0"/>
              <a:t> </a:t>
            </a:r>
            <a:r>
              <a:rPr sz="3200" spc="-10" dirty="0"/>
              <a:t>деятельности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536" y="1624861"/>
            <a:ext cx="841939" cy="86660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677411" y="1885188"/>
            <a:ext cx="963294" cy="407034"/>
            <a:chOff x="3677411" y="1885188"/>
            <a:chExt cx="963294" cy="407034"/>
          </a:xfrm>
        </p:grpSpPr>
        <p:sp>
          <p:nvSpPr>
            <p:cNvPr id="5" name="object 5"/>
            <p:cNvSpPr/>
            <p:nvPr/>
          </p:nvSpPr>
          <p:spPr>
            <a:xfrm>
              <a:off x="3683507" y="1891284"/>
              <a:ext cx="951230" cy="394970"/>
            </a:xfrm>
            <a:custGeom>
              <a:avLst/>
              <a:gdLst/>
              <a:ahLst/>
              <a:cxnLst/>
              <a:rect l="l" t="t" r="r" b="b"/>
              <a:pathLst>
                <a:path w="951229" h="394969">
                  <a:moveTo>
                    <a:pt x="753617" y="0"/>
                  </a:moveTo>
                  <a:lnTo>
                    <a:pt x="753617" y="98678"/>
                  </a:lnTo>
                  <a:lnTo>
                    <a:pt x="0" y="98678"/>
                  </a:lnTo>
                  <a:lnTo>
                    <a:pt x="0" y="296037"/>
                  </a:lnTo>
                  <a:lnTo>
                    <a:pt x="753617" y="296037"/>
                  </a:lnTo>
                  <a:lnTo>
                    <a:pt x="753617" y="394715"/>
                  </a:lnTo>
                  <a:lnTo>
                    <a:pt x="950976" y="197357"/>
                  </a:lnTo>
                  <a:lnTo>
                    <a:pt x="7536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83507" y="1891284"/>
              <a:ext cx="951230" cy="394970"/>
            </a:xfrm>
            <a:custGeom>
              <a:avLst/>
              <a:gdLst/>
              <a:ahLst/>
              <a:cxnLst/>
              <a:rect l="l" t="t" r="r" b="b"/>
              <a:pathLst>
                <a:path w="951229" h="394969">
                  <a:moveTo>
                    <a:pt x="0" y="98678"/>
                  </a:moveTo>
                  <a:lnTo>
                    <a:pt x="753617" y="98678"/>
                  </a:lnTo>
                  <a:lnTo>
                    <a:pt x="753617" y="0"/>
                  </a:lnTo>
                  <a:lnTo>
                    <a:pt x="950976" y="197357"/>
                  </a:lnTo>
                  <a:lnTo>
                    <a:pt x="753617" y="394715"/>
                  </a:lnTo>
                  <a:lnTo>
                    <a:pt x="753617" y="296037"/>
                  </a:lnTo>
                  <a:lnTo>
                    <a:pt x="0" y="296037"/>
                  </a:lnTo>
                  <a:lnTo>
                    <a:pt x="0" y="9867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80415" y="2348483"/>
            <a:ext cx="10083165" cy="4401820"/>
            <a:chOff x="280415" y="2348483"/>
            <a:chExt cx="10083165" cy="44018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415" y="2625850"/>
              <a:ext cx="4166616" cy="41239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7031" y="2351531"/>
              <a:ext cx="5913120" cy="19385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47031" y="2351531"/>
              <a:ext cx="5913120" cy="1938655"/>
            </a:xfrm>
            <a:custGeom>
              <a:avLst/>
              <a:gdLst/>
              <a:ahLst/>
              <a:cxnLst/>
              <a:rect l="l" t="t" r="r" b="b"/>
              <a:pathLst>
                <a:path w="5913120" h="1938654">
                  <a:moveTo>
                    <a:pt x="0" y="323088"/>
                  </a:moveTo>
                  <a:lnTo>
                    <a:pt x="3503" y="275344"/>
                  </a:lnTo>
                  <a:lnTo>
                    <a:pt x="13679" y="229776"/>
                  </a:lnTo>
                  <a:lnTo>
                    <a:pt x="30028" y="186882"/>
                  </a:lnTo>
                  <a:lnTo>
                    <a:pt x="52051" y="147163"/>
                  </a:lnTo>
                  <a:lnTo>
                    <a:pt x="79248" y="111119"/>
                  </a:lnTo>
                  <a:lnTo>
                    <a:pt x="111119" y="79248"/>
                  </a:lnTo>
                  <a:lnTo>
                    <a:pt x="147163" y="52051"/>
                  </a:lnTo>
                  <a:lnTo>
                    <a:pt x="186882" y="30028"/>
                  </a:lnTo>
                  <a:lnTo>
                    <a:pt x="229776" y="13679"/>
                  </a:lnTo>
                  <a:lnTo>
                    <a:pt x="275344" y="3503"/>
                  </a:lnTo>
                  <a:lnTo>
                    <a:pt x="323088" y="0"/>
                  </a:lnTo>
                  <a:lnTo>
                    <a:pt x="5590032" y="0"/>
                  </a:lnTo>
                  <a:lnTo>
                    <a:pt x="5637775" y="3503"/>
                  </a:lnTo>
                  <a:lnTo>
                    <a:pt x="5683343" y="13679"/>
                  </a:lnTo>
                  <a:lnTo>
                    <a:pt x="5726237" y="30028"/>
                  </a:lnTo>
                  <a:lnTo>
                    <a:pt x="5765956" y="52051"/>
                  </a:lnTo>
                  <a:lnTo>
                    <a:pt x="5802000" y="79248"/>
                  </a:lnTo>
                  <a:lnTo>
                    <a:pt x="5833871" y="111119"/>
                  </a:lnTo>
                  <a:lnTo>
                    <a:pt x="5861068" y="147163"/>
                  </a:lnTo>
                  <a:lnTo>
                    <a:pt x="5883091" y="186882"/>
                  </a:lnTo>
                  <a:lnTo>
                    <a:pt x="5899440" y="229776"/>
                  </a:lnTo>
                  <a:lnTo>
                    <a:pt x="5909616" y="275344"/>
                  </a:lnTo>
                  <a:lnTo>
                    <a:pt x="5913120" y="323088"/>
                  </a:lnTo>
                  <a:lnTo>
                    <a:pt x="5913120" y="1615439"/>
                  </a:lnTo>
                  <a:lnTo>
                    <a:pt x="5909616" y="1663183"/>
                  </a:lnTo>
                  <a:lnTo>
                    <a:pt x="5899440" y="1708751"/>
                  </a:lnTo>
                  <a:lnTo>
                    <a:pt x="5883091" y="1751645"/>
                  </a:lnTo>
                  <a:lnTo>
                    <a:pt x="5861068" y="1791364"/>
                  </a:lnTo>
                  <a:lnTo>
                    <a:pt x="5833871" y="1827408"/>
                  </a:lnTo>
                  <a:lnTo>
                    <a:pt x="5802000" y="1859279"/>
                  </a:lnTo>
                  <a:lnTo>
                    <a:pt x="5765956" y="1886476"/>
                  </a:lnTo>
                  <a:lnTo>
                    <a:pt x="5726237" y="1908499"/>
                  </a:lnTo>
                  <a:lnTo>
                    <a:pt x="5683343" y="1924848"/>
                  </a:lnTo>
                  <a:lnTo>
                    <a:pt x="5637775" y="1935024"/>
                  </a:lnTo>
                  <a:lnTo>
                    <a:pt x="5590032" y="1938527"/>
                  </a:lnTo>
                  <a:lnTo>
                    <a:pt x="323088" y="1938527"/>
                  </a:lnTo>
                  <a:lnTo>
                    <a:pt x="275344" y="1935024"/>
                  </a:lnTo>
                  <a:lnTo>
                    <a:pt x="229776" y="1924848"/>
                  </a:lnTo>
                  <a:lnTo>
                    <a:pt x="186882" y="1908499"/>
                  </a:lnTo>
                  <a:lnTo>
                    <a:pt x="147163" y="1886476"/>
                  </a:lnTo>
                  <a:lnTo>
                    <a:pt x="111119" y="1859279"/>
                  </a:lnTo>
                  <a:lnTo>
                    <a:pt x="79248" y="1827408"/>
                  </a:lnTo>
                  <a:lnTo>
                    <a:pt x="52051" y="1791364"/>
                  </a:lnTo>
                  <a:lnTo>
                    <a:pt x="30028" y="1751645"/>
                  </a:lnTo>
                  <a:lnTo>
                    <a:pt x="13679" y="1708751"/>
                  </a:lnTo>
                  <a:lnTo>
                    <a:pt x="3503" y="1663183"/>
                  </a:lnTo>
                  <a:lnTo>
                    <a:pt x="0" y="1615439"/>
                  </a:lnTo>
                  <a:lnTo>
                    <a:pt x="0" y="323088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7031" y="4575048"/>
              <a:ext cx="5913120" cy="194005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47031" y="4575048"/>
              <a:ext cx="5913120" cy="1940560"/>
            </a:xfrm>
            <a:custGeom>
              <a:avLst/>
              <a:gdLst/>
              <a:ahLst/>
              <a:cxnLst/>
              <a:rect l="l" t="t" r="r" b="b"/>
              <a:pathLst>
                <a:path w="5913120" h="1940559">
                  <a:moveTo>
                    <a:pt x="0" y="323341"/>
                  </a:moveTo>
                  <a:lnTo>
                    <a:pt x="3506" y="275564"/>
                  </a:lnTo>
                  <a:lnTo>
                    <a:pt x="13691" y="229961"/>
                  </a:lnTo>
                  <a:lnTo>
                    <a:pt x="30054" y="187035"/>
                  </a:lnTo>
                  <a:lnTo>
                    <a:pt x="52096" y="147285"/>
                  </a:lnTo>
                  <a:lnTo>
                    <a:pt x="79315" y="111211"/>
                  </a:lnTo>
                  <a:lnTo>
                    <a:pt x="111211" y="79315"/>
                  </a:lnTo>
                  <a:lnTo>
                    <a:pt x="147285" y="52096"/>
                  </a:lnTo>
                  <a:lnTo>
                    <a:pt x="187035" y="30054"/>
                  </a:lnTo>
                  <a:lnTo>
                    <a:pt x="229961" y="13691"/>
                  </a:lnTo>
                  <a:lnTo>
                    <a:pt x="275564" y="3506"/>
                  </a:lnTo>
                  <a:lnTo>
                    <a:pt x="323341" y="0"/>
                  </a:lnTo>
                  <a:lnTo>
                    <a:pt x="5589777" y="0"/>
                  </a:lnTo>
                  <a:lnTo>
                    <a:pt x="5637555" y="3506"/>
                  </a:lnTo>
                  <a:lnTo>
                    <a:pt x="5683158" y="13691"/>
                  </a:lnTo>
                  <a:lnTo>
                    <a:pt x="5726084" y="30054"/>
                  </a:lnTo>
                  <a:lnTo>
                    <a:pt x="5765834" y="52096"/>
                  </a:lnTo>
                  <a:lnTo>
                    <a:pt x="5801908" y="79315"/>
                  </a:lnTo>
                  <a:lnTo>
                    <a:pt x="5833804" y="111211"/>
                  </a:lnTo>
                  <a:lnTo>
                    <a:pt x="5861023" y="147285"/>
                  </a:lnTo>
                  <a:lnTo>
                    <a:pt x="5883065" y="187035"/>
                  </a:lnTo>
                  <a:lnTo>
                    <a:pt x="5899428" y="229961"/>
                  </a:lnTo>
                  <a:lnTo>
                    <a:pt x="5909613" y="275564"/>
                  </a:lnTo>
                  <a:lnTo>
                    <a:pt x="5913120" y="323341"/>
                  </a:lnTo>
                  <a:lnTo>
                    <a:pt x="5913120" y="1616709"/>
                  </a:lnTo>
                  <a:lnTo>
                    <a:pt x="5909613" y="1664490"/>
                  </a:lnTo>
                  <a:lnTo>
                    <a:pt x="5899428" y="1710094"/>
                  </a:lnTo>
                  <a:lnTo>
                    <a:pt x="5883065" y="1753021"/>
                  </a:lnTo>
                  <a:lnTo>
                    <a:pt x="5861023" y="1792772"/>
                  </a:lnTo>
                  <a:lnTo>
                    <a:pt x="5833804" y="1828845"/>
                  </a:lnTo>
                  <a:lnTo>
                    <a:pt x="5801908" y="1860740"/>
                  </a:lnTo>
                  <a:lnTo>
                    <a:pt x="5765834" y="1887959"/>
                  </a:lnTo>
                  <a:lnTo>
                    <a:pt x="5726084" y="1909999"/>
                  </a:lnTo>
                  <a:lnTo>
                    <a:pt x="5683158" y="1926361"/>
                  </a:lnTo>
                  <a:lnTo>
                    <a:pt x="5637555" y="1936546"/>
                  </a:lnTo>
                  <a:lnTo>
                    <a:pt x="5589777" y="1940052"/>
                  </a:lnTo>
                  <a:lnTo>
                    <a:pt x="323341" y="1940052"/>
                  </a:lnTo>
                  <a:lnTo>
                    <a:pt x="275564" y="1936546"/>
                  </a:lnTo>
                  <a:lnTo>
                    <a:pt x="229961" y="1926361"/>
                  </a:lnTo>
                  <a:lnTo>
                    <a:pt x="187035" y="1909999"/>
                  </a:lnTo>
                  <a:lnTo>
                    <a:pt x="147285" y="1887959"/>
                  </a:lnTo>
                  <a:lnTo>
                    <a:pt x="111211" y="1860740"/>
                  </a:lnTo>
                  <a:lnTo>
                    <a:pt x="79315" y="1828845"/>
                  </a:lnTo>
                  <a:lnTo>
                    <a:pt x="52096" y="1792772"/>
                  </a:lnTo>
                  <a:lnTo>
                    <a:pt x="30054" y="1753021"/>
                  </a:lnTo>
                  <a:lnTo>
                    <a:pt x="13691" y="1710094"/>
                  </a:lnTo>
                  <a:lnTo>
                    <a:pt x="3506" y="1664490"/>
                  </a:lnTo>
                  <a:lnTo>
                    <a:pt x="0" y="1616709"/>
                  </a:lnTo>
                  <a:lnTo>
                    <a:pt x="0" y="323341"/>
                  </a:lnTo>
                  <a:close/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0470642" y="2434589"/>
            <a:ext cx="608330" cy="4069079"/>
          </a:xfrm>
          <a:custGeom>
            <a:avLst/>
            <a:gdLst/>
            <a:ahLst/>
            <a:cxnLst/>
            <a:rect l="l" t="t" r="r" b="b"/>
            <a:pathLst>
              <a:path w="608329" h="4069079">
                <a:moveTo>
                  <a:pt x="0" y="0"/>
                </a:moveTo>
                <a:lnTo>
                  <a:pt x="38133" y="3432"/>
                </a:lnTo>
                <a:lnTo>
                  <a:pt x="109878" y="29651"/>
                </a:lnTo>
                <a:lnTo>
                  <a:pt x="142920" y="51612"/>
                </a:lnTo>
                <a:lnTo>
                  <a:pt x="173694" y="78922"/>
                </a:lnTo>
                <a:lnTo>
                  <a:pt x="201915" y="111170"/>
                </a:lnTo>
                <a:lnTo>
                  <a:pt x="227298" y="147941"/>
                </a:lnTo>
                <a:lnTo>
                  <a:pt x="249558" y="188823"/>
                </a:lnTo>
                <a:lnTo>
                  <a:pt x="268410" y="233402"/>
                </a:lnTo>
                <a:lnTo>
                  <a:pt x="283570" y="281267"/>
                </a:lnTo>
                <a:lnTo>
                  <a:pt x="294751" y="332002"/>
                </a:lnTo>
                <a:lnTo>
                  <a:pt x="301668" y="385196"/>
                </a:lnTo>
                <a:lnTo>
                  <a:pt x="304037" y="440436"/>
                </a:lnTo>
                <a:lnTo>
                  <a:pt x="304037" y="1594104"/>
                </a:lnTo>
                <a:lnTo>
                  <a:pt x="306407" y="1649343"/>
                </a:lnTo>
                <a:lnTo>
                  <a:pt x="313324" y="1702537"/>
                </a:lnTo>
                <a:lnTo>
                  <a:pt x="324505" y="1753272"/>
                </a:lnTo>
                <a:lnTo>
                  <a:pt x="339665" y="1801137"/>
                </a:lnTo>
                <a:lnTo>
                  <a:pt x="358517" y="1845716"/>
                </a:lnTo>
                <a:lnTo>
                  <a:pt x="380777" y="1886598"/>
                </a:lnTo>
                <a:lnTo>
                  <a:pt x="406160" y="1923369"/>
                </a:lnTo>
                <a:lnTo>
                  <a:pt x="434381" y="1955617"/>
                </a:lnTo>
                <a:lnTo>
                  <a:pt x="465155" y="1982927"/>
                </a:lnTo>
                <a:lnTo>
                  <a:pt x="498197" y="2004888"/>
                </a:lnTo>
                <a:lnTo>
                  <a:pt x="533221" y="2021086"/>
                </a:lnTo>
                <a:lnTo>
                  <a:pt x="608076" y="2034540"/>
                </a:lnTo>
                <a:lnTo>
                  <a:pt x="569942" y="2037972"/>
                </a:lnTo>
                <a:lnTo>
                  <a:pt x="498197" y="2064191"/>
                </a:lnTo>
                <a:lnTo>
                  <a:pt x="465155" y="2086152"/>
                </a:lnTo>
                <a:lnTo>
                  <a:pt x="434381" y="2113462"/>
                </a:lnTo>
                <a:lnTo>
                  <a:pt x="406160" y="2145710"/>
                </a:lnTo>
                <a:lnTo>
                  <a:pt x="380777" y="2182481"/>
                </a:lnTo>
                <a:lnTo>
                  <a:pt x="358517" y="2223363"/>
                </a:lnTo>
                <a:lnTo>
                  <a:pt x="339665" y="2267942"/>
                </a:lnTo>
                <a:lnTo>
                  <a:pt x="324505" y="2315807"/>
                </a:lnTo>
                <a:lnTo>
                  <a:pt x="313324" y="2366542"/>
                </a:lnTo>
                <a:lnTo>
                  <a:pt x="306407" y="2419736"/>
                </a:lnTo>
                <a:lnTo>
                  <a:pt x="304037" y="2474976"/>
                </a:lnTo>
                <a:lnTo>
                  <a:pt x="304037" y="3628580"/>
                </a:lnTo>
                <a:lnTo>
                  <a:pt x="301668" y="3683835"/>
                </a:lnTo>
                <a:lnTo>
                  <a:pt x="294751" y="3737042"/>
                </a:lnTo>
                <a:lnTo>
                  <a:pt x="283570" y="3787789"/>
                </a:lnTo>
                <a:lnTo>
                  <a:pt x="268410" y="3835661"/>
                </a:lnTo>
                <a:lnTo>
                  <a:pt x="249558" y="3880247"/>
                </a:lnTo>
                <a:lnTo>
                  <a:pt x="227298" y="3921133"/>
                </a:lnTo>
                <a:lnTo>
                  <a:pt x="201915" y="3957907"/>
                </a:lnTo>
                <a:lnTo>
                  <a:pt x="173694" y="3990157"/>
                </a:lnTo>
                <a:lnTo>
                  <a:pt x="142920" y="4017468"/>
                </a:lnTo>
                <a:lnTo>
                  <a:pt x="109878" y="4039429"/>
                </a:lnTo>
                <a:lnTo>
                  <a:pt x="74854" y="4055626"/>
                </a:lnTo>
                <a:lnTo>
                  <a:pt x="38133" y="4065647"/>
                </a:lnTo>
                <a:lnTo>
                  <a:pt x="0" y="4069080"/>
                </a:lnTo>
              </a:path>
            </a:pathLst>
          </a:custGeom>
          <a:ln w="1981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217974" y="1680165"/>
            <a:ext cx="555625" cy="49739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426845" marR="5080" indent="-1414780">
              <a:lnSpc>
                <a:spcPts val="2160"/>
              </a:lnSpc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Программа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формирования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универсальных </a:t>
            </a:r>
            <a:r>
              <a:rPr sz="1800" b="1" spc="-48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учебных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действий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06626" y="992885"/>
            <a:ext cx="8341359" cy="539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От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репродуктивного</a:t>
            </a:r>
            <a:r>
              <a:rPr sz="24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урока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4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продуктивному</a:t>
            </a:r>
            <a:endParaRPr sz="2400">
              <a:latin typeface="Arial"/>
              <a:cs typeface="Arial"/>
            </a:endParaRPr>
          </a:p>
          <a:p>
            <a:pPr marL="12700" marR="2387600">
              <a:lnSpc>
                <a:spcPct val="100000"/>
              </a:lnSpc>
              <a:spcBef>
                <a:spcPts val="2195"/>
              </a:spcBef>
              <a:tabLst>
                <a:tab pos="3288029" algn="l"/>
              </a:tabLst>
            </a:pP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Рабочая	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Дидактика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урока </a:t>
            </a:r>
            <a:r>
              <a:rPr sz="2400" b="1" i="1" spc="-6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программа</a:t>
            </a:r>
            <a:endParaRPr sz="2400">
              <a:latin typeface="Arial"/>
              <a:cs typeface="Arial"/>
            </a:endParaRPr>
          </a:p>
          <a:p>
            <a:pPr marL="3075305">
              <a:lnSpc>
                <a:spcPct val="100000"/>
              </a:lnSpc>
              <a:spcBef>
                <a:spcPts val="62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Системная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работа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отбору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содержания</a:t>
            </a:r>
            <a:endParaRPr sz="2000">
              <a:latin typeface="Arial"/>
              <a:cs typeface="Arial"/>
            </a:endParaRPr>
          </a:p>
          <a:p>
            <a:pPr marL="3214370" indent="-287020">
              <a:lnSpc>
                <a:spcPct val="100000"/>
              </a:lnSpc>
              <a:spcBef>
                <a:spcPts val="10"/>
              </a:spcBef>
              <a:buFont typeface="Wingdings"/>
              <a:buChar char=""/>
              <a:tabLst>
                <a:tab pos="3214370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Личностные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результаты</a:t>
            </a:r>
            <a:endParaRPr sz="1800">
              <a:latin typeface="Arial"/>
              <a:cs typeface="Arial"/>
            </a:endParaRPr>
          </a:p>
          <a:p>
            <a:pPr marL="3290570" marR="5080">
              <a:lnSpc>
                <a:spcPct val="100000"/>
              </a:lnSpc>
              <a:spcBef>
                <a:spcPts val="5"/>
              </a:spcBef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Формирование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российской гражданской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идентичности </a:t>
            </a:r>
            <a:r>
              <a:rPr sz="1400" b="1" i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FFFFFF"/>
                </a:solidFill>
                <a:latin typeface="Arial"/>
                <a:cs typeface="Arial"/>
              </a:rPr>
              <a:t>обучающихся</a:t>
            </a:r>
            <a:endParaRPr sz="1400">
              <a:latin typeface="Arial"/>
              <a:cs typeface="Arial"/>
            </a:endParaRPr>
          </a:p>
          <a:p>
            <a:pPr marL="3290570" marR="1003300">
              <a:lnSpc>
                <a:spcPct val="10000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Формирование социокультурных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духовно- </a:t>
            </a:r>
            <a:r>
              <a:rPr sz="1400" b="1" i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нравственных</a:t>
            </a:r>
            <a:r>
              <a:rPr sz="14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ценностей</a:t>
            </a:r>
            <a:r>
              <a:rPr sz="14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FFFFFF"/>
                </a:solidFill>
                <a:latin typeface="Arial"/>
                <a:cs typeface="Arial"/>
              </a:rPr>
              <a:t>обучающихся</a:t>
            </a:r>
            <a:endParaRPr sz="1400">
              <a:latin typeface="Arial"/>
              <a:cs typeface="Arial"/>
            </a:endParaRPr>
          </a:p>
          <a:p>
            <a:pPr marL="3214370" indent="-287020">
              <a:lnSpc>
                <a:spcPts val="2155"/>
              </a:lnSpc>
              <a:buFont typeface="Wingdings"/>
              <a:buChar char=""/>
              <a:tabLst>
                <a:tab pos="3214370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Метапредметные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результаты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Wingdings"/>
              <a:buChar char=""/>
            </a:pPr>
            <a:endParaRPr sz="1600">
              <a:latin typeface="Arial"/>
              <a:cs typeface="Arial"/>
            </a:endParaRPr>
          </a:p>
          <a:p>
            <a:pPr marL="370332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Интерактивные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формы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работы</a:t>
            </a:r>
            <a:endParaRPr sz="2000">
              <a:latin typeface="Arial"/>
              <a:cs typeface="Arial"/>
            </a:endParaRPr>
          </a:p>
          <a:p>
            <a:pPr marL="3214370" indent="-287020">
              <a:lnSpc>
                <a:spcPct val="100000"/>
              </a:lnSpc>
              <a:spcBef>
                <a:spcPts val="10"/>
              </a:spcBef>
              <a:buFont typeface="Wingdings"/>
              <a:buChar char=""/>
              <a:tabLst>
                <a:tab pos="3214370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проектно-исследовательская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деятельность</a:t>
            </a:r>
            <a:endParaRPr sz="1800">
              <a:latin typeface="Arial"/>
              <a:cs typeface="Arial"/>
            </a:endParaRPr>
          </a:p>
          <a:p>
            <a:pPr marL="3214370" indent="-287020">
              <a:lnSpc>
                <a:spcPct val="100000"/>
              </a:lnSpc>
              <a:buFont typeface="Wingdings"/>
              <a:buChar char=""/>
              <a:tabLst>
                <a:tab pos="321437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анализ,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обсуждение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решение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проблем</a:t>
            </a:r>
            <a:endParaRPr sz="1800">
              <a:latin typeface="Arial"/>
              <a:cs typeface="Arial"/>
            </a:endParaRPr>
          </a:p>
          <a:p>
            <a:pPr marL="3214370" indent="-287020">
              <a:lnSpc>
                <a:spcPct val="100000"/>
              </a:lnSpc>
              <a:buFont typeface="Wingdings"/>
              <a:buChar char=""/>
              <a:tabLst>
                <a:tab pos="3214370" algn="l"/>
              </a:tabLst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дискуссии</a:t>
            </a:r>
            <a:endParaRPr sz="1800">
              <a:latin typeface="Arial"/>
              <a:cs typeface="Arial"/>
            </a:endParaRPr>
          </a:p>
          <a:p>
            <a:pPr marL="3214370" indent="-287020">
              <a:lnSpc>
                <a:spcPct val="100000"/>
              </a:lnSpc>
              <a:buFont typeface="Wingdings"/>
              <a:buChar char=""/>
              <a:tabLst>
                <a:tab pos="3214370" algn="l"/>
              </a:tabLst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сетевое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сотрудничество</a:t>
            </a:r>
            <a:endParaRPr sz="1800">
              <a:latin typeface="Arial"/>
              <a:cs typeface="Arial"/>
            </a:endParaRPr>
          </a:p>
          <a:p>
            <a:pPr marL="3214370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214370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ролевые/деятельностные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игры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Picture 4" descr="https://abinlib.ru/uploads/gp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3968" y="68402"/>
            <a:ext cx="10351675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spc="-5" dirty="0"/>
              <a:t>Единые</a:t>
            </a:r>
            <a:r>
              <a:rPr sz="2400" spc="10" dirty="0"/>
              <a:t> </a:t>
            </a:r>
            <a:r>
              <a:rPr sz="2400" spc="-20" dirty="0"/>
              <a:t>подходы</a:t>
            </a:r>
            <a:r>
              <a:rPr sz="2400" spc="15" dirty="0"/>
              <a:t> </a:t>
            </a:r>
            <a:r>
              <a:rPr sz="2400" dirty="0"/>
              <a:t>к</a:t>
            </a:r>
            <a:r>
              <a:rPr sz="2400" spc="-5" dirty="0"/>
              <a:t> </a:t>
            </a:r>
            <a:r>
              <a:rPr sz="2400" spc="-15" dirty="0"/>
              <a:t>системе</a:t>
            </a:r>
            <a:r>
              <a:rPr sz="2400" spc="45" dirty="0"/>
              <a:t> </a:t>
            </a:r>
            <a:r>
              <a:rPr sz="2400" spc="-10" dirty="0"/>
              <a:t>оценивания</a:t>
            </a:r>
            <a:r>
              <a:rPr sz="2400" dirty="0"/>
              <a:t> </a:t>
            </a:r>
            <a:r>
              <a:rPr sz="2400" spc="-15"/>
              <a:t>достижения</a:t>
            </a:r>
            <a:r>
              <a:rPr sz="2400" spc="35"/>
              <a:t> </a:t>
            </a:r>
            <a:r>
              <a:rPr sz="2400" spc="-10" smtClean="0"/>
              <a:t>обучающимися</a:t>
            </a:r>
            <a:r>
              <a:rPr lang="ru-RU" sz="2400" spc="-10" dirty="0" smtClean="0"/>
              <a:t> </a:t>
            </a:r>
            <a:r>
              <a:rPr sz="2400" spc="-15" smtClean="0"/>
              <a:t>планируемых</a:t>
            </a:r>
            <a:r>
              <a:rPr sz="2400" spc="40" smtClean="0"/>
              <a:t> </a:t>
            </a:r>
            <a:r>
              <a:rPr sz="2400" spc="-40" dirty="0"/>
              <a:t>результатов</a:t>
            </a:r>
            <a:r>
              <a:rPr sz="2400" spc="50" dirty="0"/>
              <a:t> </a:t>
            </a:r>
            <a:r>
              <a:rPr sz="2400" spc="-15" dirty="0"/>
              <a:t>освоения</a:t>
            </a:r>
            <a:r>
              <a:rPr sz="2400" spc="20" dirty="0"/>
              <a:t> </a:t>
            </a:r>
            <a:r>
              <a:rPr sz="2400" spc="-5" dirty="0"/>
              <a:t>программ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09522" y="1428736"/>
            <a:ext cx="5770245" cy="5148580"/>
            <a:chOff x="304800" y="1485900"/>
            <a:chExt cx="5770245" cy="51485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847" y="1488947"/>
              <a:ext cx="5763768" cy="51419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7847" y="1488947"/>
              <a:ext cx="5763895" cy="5142230"/>
            </a:xfrm>
            <a:custGeom>
              <a:avLst/>
              <a:gdLst/>
              <a:ahLst/>
              <a:cxnLst/>
              <a:rect l="l" t="t" r="r" b="b"/>
              <a:pathLst>
                <a:path w="5763895" h="5142230">
                  <a:moveTo>
                    <a:pt x="0" y="856996"/>
                  </a:moveTo>
                  <a:lnTo>
                    <a:pt x="1356" y="808362"/>
                  </a:lnTo>
                  <a:lnTo>
                    <a:pt x="5378" y="760441"/>
                  </a:lnTo>
                  <a:lnTo>
                    <a:pt x="11992" y="713304"/>
                  </a:lnTo>
                  <a:lnTo>
                    <a:pt x="21127" y="667024"/>
                  </a:lnTo>
                  <a:lnTo>
                    <a:pt x="32710" y="621673"/>
                  </a:lnTo>
                  <a:lnTo>
                    <a:pt x="46668" y="577323"/>
                  </a:lnTo>
                  <a:lnTo>
                    <a:pt x="62930" y="534047"/>
                  </a:lnTo>
                  <a:lnTo>
                    <a:pt x="81423" y="491917"/>
                  </a:lnTo>
                  <a:lnTo>
                    <a:pt x="102074" y="451005"/>
                  </a:lnTo>
                  <a:lnTo>
                    <a:pt x="124812" y="411384"/>
                  </a:lnTo>
                  <a:lnTo>
                    <a:pt x="149564" y="373125"/>
                  </a:lnTo>
                  <a:lnTo>
                    <a:pt x="176257" y="336302"/>
                  </a:lnTo>
                  <a:lnTo>
                    <a:pt x="204820" y="300987"/>
                  </a:lnTo>
                  <a:lnTo>
                    <a:pt x="235179" y="267252"/>
                  </a:lnTo>
                  <a:lnTo>
                    <a:pt x="267263" y="235169"/>
                  </a:lnTo>
                  <a:lnTo>
                    <a:pt x="301000" y="204810"/>
                  </a:lnTo>
                  <a:lnTo>
                    <a:pt x="336316" y="176249"/>
                  </a:lnTo>
                  <a:lnTo>
                    <a:pt x="373140" y="149556"/>
                  </a:lnTo>
                  <a:lnTo>
                    <a:pt x="411399" y="124806"/>
                  </a:lnTo>
                  <a:lnTo>
                    <a:pt x="451020" y="102069"/>
                  </a:lnTo>
                  <a:lnTo>
                    <a:pt x="491933" y="81418"/>
                  </a:lnTo>
                  <a:lnTo>
                    <a:pt x="534063" y="62927"/>
                  </a:lnTo>
                  <a:lnTo>
                    <a:pt x="577339" y="46666"/>
                  </a:lnTo>
                  <a:lnTo>
                    <a:pt x="621689" y="32708"/>
                  </a:lnTo>
                  <a:lnTo>
                    <a:pt x="667040" y="21126"/>
                  </a:lnTo>
                  <a:lnTo>
                    <a:pt x="713320" y="11992"/>
                  </a:lnTo>
                  <a:lnTo>
                    <a:pt x="760456" y="5378"/>
                  </a:lnTo>
                  <a:lnTo>
                    <a:pt x="808376" y="1356"/>
                  </a:lnTo>
                  <a:lnTo>
                    <a:pt x="857008" y="0"/>
                  </a:lnTo>
                  <a:lnTo>
                    <a:pt x="4906772" y="0"/>
                  </a:lnTo>
                  <a:lnTo>
                    <a:pt x="4955405" y="1356"/>
                  </a:lnTo>
                  <a:lnTo>
                    <a:pt x="5003326" y="5378"/>
                  </a:lnTo>
                  <a:lnTo>
                    <a:pt x="5050463" y="11992"/>
                  </a:lnTo>
                  <a:lnTo>
                    <a:pt x="5096743" y="21126"/>
                  </a:lnTo>
                  <a:lnTo>
                    <a:pt x="5142094" y="32708"/>
                  </a:lnTo>
                  <a:lnTo>
                    <a:pt x="5186444" y="46666"/>
                  </a:lnTo>
                  <a:lnTo>
                    <a:pt x="5229720" y="62927"/>
                  </a:lnTo>
                  <a:lnTo>
                    <a:pt x="5271850" y="81418"/>
                  </a:lnTo>
                  <a:lnTo>
                    <a:pt x="5312762" y="102069"/>
                  </a:lnTo>
                  <a:lnTo>
                    <a:pt x="5352383" y="124806"/>
                  </a:lnTo>
                  <a:lnTo>
                    <a:pt x="5390642" y="149556"/>
                  </a:lnTo>
                  <a:lnTo>
                    <a:pt x="5427465" y="176249"/>
                  </a:lnTo>
                  <a:lnTo>
                    <a:pt x="5462780" y="204810"/>
                  </a:lnTo>
                  <a:lnTo>
                    <a:pt x="5496515" y="235169"/>
                  </a:lnTo>
                  <a:lnTo>
                    <a:pt x="5528598" y="267252"/>
                  </a:lnTo>
                  <a:lnTo>
                    <a:pt x="5558957" y="300987"/>
                  </a:lnTo>
                  <a:lnTo>
                    <a:pt x="5587518" y="336302"/>
                  </a:lnTo>
                  <a:lnTo>
                    <a:pt x="5614211" y="373125"/>
                  </a:lnTo>
                  <a:lnTo>
                    <a:pt x="5638961" y="411384"/>
                  </a:lnTo>
                  <a:lnTo>
                    <a:pt x="5661698" y="451005"/>
                  </a:lnTo>
                  <a:lnTo>
                    <a:pt x="5682349" y="491917"/>
                  </a:lnTo>
                  <a:lnTo>
                    <a:pt x="5700840" y="534047"/>
                  </a:lnTo>
                  <a:lnTo>
                    <a:pt x="5717101" y="577323"/>
                  </a:lnTo>
                  <a:lnTo>
                    <a:pt x="5731059" y="621673"/>
                  </a:lnTo>
                  <a:lnTo>
                    <a:pt x="5742641" y="667024"/>
                  </a:lnTo>
                  <a:lnTo>
                    <a:pt x="5751775" y="713304"/>
                  </a:lnTo>
                  <a:lnTo>
                    <a:pt x="5758389" y="760441"/>
                  </a:lnTo>
                  <a:lnTo>
                    <a:pt x="5762411" y="808362"/>
                  </a:lnTo>
                  <a:lnTo>
                    <a:pt x="5763768" y="856996"/>
                  </a:lnTo>
                  <a:lnTo>
                    <a:pt x="5763768" y="4284967"/>
                  </a:lnTo>
                  <a:lnTo>
                    <a:pt x="5762411" y="4333599"/>
                  </a:lnTo>
                  <a:lnTo>
                    <a:pt x="5758389" y="4381519"/>
                  </a:lnTo>
                  <a:lnTo>
                    <a:pt x="5751775" y="4428655"/>
                  </a:lnTo>
                  <a:lnTo>
                    <a:pt x="5742641" y="4474935"/>
                  </a:lnTo>
                  <a:lnTo>
                    <a:pt x="5731059" y="4520286"/>
                  </a:lnTo>
                  <a:lnTo>
                    <a:pt x="5717101" y="4564636"/>
                  </a:lnTo>
                  <a:lnTo>
                    <a:pt x="5700840" y="4607912"/>
                  </a:lnTo>
                  <a:lnTo>
                    <a:pt x="5682349" y="4650042"/>
                  </a:lnTo>
                  <a:lnTo>
                    <a:pt x="5661698" y="4690955"/>
                  </a:lnTo>
                  <a:lnTo>
                    <a:pt x="5638961" y="4730576"/>
                  </a:lnTo>
                  <a:lnTo>
                    <a:pt x="5614211" y="4768835"/>
                  </a:lnTo>
                  <a:lnTo>
                    <a:pt x="5587518" y="4805659"/>
                  </a:lnTo>
                  <a:lnTo>
                    <a:pt x="5558957" y="4840975"/>
                  </a:lnTo>
                  <a:lnTo>
                    <a:pt x="5528598" y="4874712"/>
                  </a:lnTo>
                  <a:lnTo>
                    <a:pt x="5496515" y="4906796"/>
                  </a:lnTo>
                  <a:lnTo>
                    <a:pt x="5462780" y="4937155"/>
                  </a:lnTo>
                  <a:lnTo>
                    <a:pt x="5427465" y="4965718"/>
                  </a:lnTo>
                  <a:lnTo>
                    <a:pt x="5390642" y="4992411"/>
                  </a:lnTo>
                  <a:lnTo>
                    <a:pt x="5352383" y="5017163"/>
                  </a:lnTo>
                  <a:lnTo>
                    <a:pt x="5312762" y="5039901"/>
                  </a:lnTo>
                  <a:lnTo>
                    <a:pt x="5271850" y="5060552"/>
                  </a:lnTo>
                  <a:lnTo>
                    <a:pt x="5229720" y="5079045"/>
                  </a:lnTo>
                  <a:lnTo>
                    <a:pt x="5186444" y="5095307"/>
                  </a:lnTo>
                  <a:lnTo>
                    <a:pt x="5142094" y="5109265"/>
                  </a:lnTo>
                  <a:lnTo>
                    <a:pt x="5096743" y="5120848"/>
                  </a:lnTo>
                  <a:lnTo>
                    <a:pt x="5050463" y="5129983"/>
                  </a:lnTo>
                  <a:lnTo>
                    <a:pt x="5003326" y="5136597"/>
                  </a:lnTo>
                  <a:lnTo>
                    <a:pt x="4955405" y="5140619"/>
                  </a:lnTo>
                  <a:lnTo>
                    <a:pt x="4906772" y="5141976"/>
                  </a:lnTo>
                  <a:lnTo>
                    <a:pt x="857008" y="5141976"/>
                  </a:lnTo>
                  <a:lnTo>
                    <a:pt x="808376" y="5140619"/>
                  </a:lnTo>
                  <a:lnTo>
                    <a:pt x="760456" y="5136597"/>
                  </a:lnTo>
                  <a:lnTo>
                    <a:pt x="713320" y="5129983"/>
                  </a:lnTo>
                  <a:lnTo>
                    <a:pt x="667040" y="5120848"/>
                  </a:lnTo>
                  <a:lnTo>
                    <a:pt x="621689" y="5109265"/>
                  </a:lnTo>
                  <a:lnTo>
                    <a:pt x="577339" y="5095307"/>
                  </a:lnTo>
                  <a:lnTo>
                    <a:pt x="534063" y="5079045"/>
                  </a:lnTo>
                  <a:lnTo>
                    <a:pt x="491933" y="5060552"/>
                  </a:lnTo>
                  <a:lnTo>
                    <a:pt x="451020" y="5039901"/>
                  </a:lnTo>
                  <a:lnTo>
                    <a:pt x="411399" y="5017163"/>
                  </a:lnTo>
                  <a:lnTo>
                    <a:pt x="373140" y="4992411"/>
                  </a:lnTo>
                  <a:lnTo>
                    <a:pt x="336316" y="4965718"/>
                  </a:lnTo>
                  <a:lnTo>
                    <a:pt x="301000" y="4937155"/>
                  </a:lnTo>
                  <a:lnTo>
                    <a:pt x="267263" y="4906796"/>
                  </a:lnTo>
                  <a:lnTo>
                    <a:pt x="235179" y="4874712"/>
                  </a:lnTo>
                  <a:lnTo>
                    <a:pt x="204820" y="4840975"/>
                  </a:lnTo>
                  <a:lnTo>
                    <a:pt x="176257" y="4805659"/>
                  </a:lnTo>
                  <a:lnTo>
                    <a:pt x="149564" y="4768835"/>
                  </a:lnTo>
                  <a:lnTo>
                    <a:pt x="124812" y="4730576"/>
                  </a:lnTo>
                  <a:lnTo>
                    <a:pt x="102074" y="4690955"/>
                  </a:lnTo>
                  <a:lnTo>
                    <a:pt x="81423" y="4650042"/>
                  </a:lnTo>
                  <a:lnTo>
                    <a:pt x="62930" y="4607912"/>
                  </a:lnTo>
                  <a:lnTo>
                    <a:pt x="46668" y="4564636"/>
                  </a:lnTo>
                  <a:lnTo>
                    <a:pt x="32710" y="4520286"/>
                  </a:lnTo>
                  <a:lnTo>
                    <a:pt x="21127" y="4474935"/>
                  </a:lnTo>
                  <a:lnTo>
                    <a:pt x="11992" y="4428655"/>
                  </a:lnTo>
                  <a:lnTo>
                    <a:pt x="5378" y="4381519"/>
                  </a:lnTo>
                  <a:lnTo>
                    <a:pt x="1356" y="4333599"/>
                  </a:lnTo>
                  <a:lnTo>
                    <a:pt x="0" y="4284967"/>
                  </a:lnTo>
                  <a:lnTo>
                    <a:pt x="0" y="856996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47063" y="827330"/>
            <a:ext cx="9406890" cy="92392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516255">
              <a:lnSpc>
                <a:spcPct val="100000"/>
              </a:lnSpc>
              <a:spcBef>
                <a:spcPts val="1260"/>
              </a:spcBef>
            </a:pP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От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контроля</a:t>
            </a:r>
            <a:r>
              <a:rPr sz="24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знаний</a:t>
            </a:r>
            <a:r>
              <a:rPr sz="24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 управлению</a:t>
            </a:r>
            <a:r>
              <a:rPr sz="2400" b="1" i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 основании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 данных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ВНУТРЕННЕЕ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(ВНУТРИШКОЛЬНОЕ)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6264" y="1719198"/>
            <a:ext cx="1647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ОЦЕНИВАНИЕ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4747" y="1993518"/>
            <a:ext cx="4838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66825" algn="l"/>
                <a:tab pos="2319655" algn="l"/>
                <a:tab pos="2842895" algn="l"/>
                <a:tab pos="4196080" algn="l"/>
              </a:tabLst>
            </a:pP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текущая	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оценка	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–	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процедура	оценки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743" y="2237358"/>
            <a:ext cx="510540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индивидуального продвижения обучающихся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освоении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программы учебного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предмета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определяемая учителем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в соответствии с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целями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изучения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тематического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раздела,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учебного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модуля,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учебного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периода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 пр.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7743" y="3212973"/>
            <a:ext cx="38227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1866264" algn="l"/>
                <a:tab pos="3429000" algn="l"/>
              </a:tabLst>
            </a:pP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промежуточная	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аттестация	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1600">
              <a:latin typeface="Calibri"/>
              <a:cs typeface="Calibri"/>
            </a:endParaRPr>
          </a:p>
          <a:p>
            <a:pPr marR="66675" algn="r">
              <a:lnSpc>
                <a:spcPct val="100000"/>
              </a:lnSpc>
              <a:tabLst>
                <a:tab pos="1135380" algn="l"/>
                <a:tab pos="2496185" algn="l"/>
                <a:tab pos="290195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аттестации	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обучающихся	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по	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предмету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4126" y="3212973"/>
            <a:ext cx="11791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907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проц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дура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),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7743" y="3700348"/>
            <a:ext cx="510603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которая</a:t>
            </a:r>
            <a:r>
              <a:rPr sz="16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может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проводиться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итогам</a:t>
            </a: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учебного</a:t>
            </a:r>
            <a:r>
              <a:rPr sz="16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иного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учебного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периода;</a:t>
            </a:r>
            <a:endParaRPr sz="1600">
              <a:latin typeface="Calibri"/>
              <a:cs typeface="Calibri"/>
            </a:endParaRPr>
          </a:p>
          <a:p>
            <a:pPr marL="12700" marR="5080" indent="266700" algn="just">
              <a:lnSpc>
                <a:spcPct val="100000"/>
              </a:lnSpc>
            </a:pP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стартовые (диагностические) работы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, направлены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оценку общей готовности обучающихся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к обучению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данном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уровне образования,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готовности обучающихся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прохождению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государственной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итоговой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аттестации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других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процедур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оценки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качества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образования;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4747" y="5408167"/>
            <a:ext cx="3485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1014" algn="l"/>
              </a:tabLst>
            </a:pP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комплексные	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(диагностические)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79721" y="5408167"/>
            <a:ext cx="13627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46735">
              <a:lnSpc>
                <a:spcPct val="100000"/>
              </a:lnSpc>
              <a:spcBef>
                <a:spcPts val="95"/>
              </a:spcBef>
            </a:pP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бот</a:t>
            </a:r>
            <a:r>
              <a:rPr sz="1600" b="1" i="1" spc="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чающимися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1444" y="5652008"/>
            <a:ext cx="22967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95"/>
              </a:spcBef>
              <a:tabLst>
                <a:tab pos="422275" algn="l"/>
                <a:tab pos="123761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енку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ост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ения  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18079" y="5895847"/>
            <a:ext cx="1514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метапредметных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07509" y="5895847"/>
            <a:ext cx="1534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образовательных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7743" y="5652008"/>
            <a:ext cx="11029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направлены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тных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ре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тат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277355" y="1485900"/>
            <a:ext cx="5675630" cy="4980940"/>
            <a:chOff x="6277355" y="1485900"/>
            <a:chExt cx="5675630" cy="498094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0403" y="1488947"/>
              <a:ext cx="5669280" cy="497433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280403" y="1488947"/>
              <a:ext cx="5669280" cy="4974590"/>
            </a:xfrm>
            <a:custGeom>
              <a:avLst/>
              <a:gdLst/>
              <a:ahLst/>
              <a:cxnLst/>
              <a:rect l="l" t="t" r="r" b="b"/>
              <a:pathLst>
                <a:path w="5669280" h="4974590">
                  <a:moveTo>
                    <a:pt x="0" y="829055"/>
                  </a:moveTo>
                  <a:lnTo>
                    <a:pt x="1407" y="780346"/>
                  </a:lnTo>
                  <a:lnTo>
                    <a:pt x="5578" y="732377"/>
                  </a:lnTo>
                  <a:lnTo>
                    <a:pt x="12434" y="685227"/>
                  </a:lnTo>
                  <a:lnTo>
                    <a:pt x="21898" y="638973"/>
                  </a:lnTo>
                  <a:lnTo>
                    <a:pt x="33891" y="593693"/>
                  </a:lnTo>
                  <a:lnTo>
                    <a:pt x="48337" y="549465"/>
                  </a:lnTo>
                  <a:lnTo>
                    <a:pt x="65156" y="506366"/>
                  </a:lnTo>
                  <a:lnTo>
                    <a:pt x="84273" y="464475"/>
                  </a:lnTo>
                  <a:lnTo>
                    <a:pt x="105608" y="423869"/>
                  </a:lnTo>
                  <a:lnTo>
                    <a:pt x="129083" y="384626"/>
                  </a:lnTo>
                  <a:lnTo>
                    <a:pt x="154622" y="346824"/>
                  </a:lnTo>
                  <a:lnTo>
                    <a:pt x="182146" y="310540"/>
                  </a:lnTo>
                  <a:lnTo>
                    <a:pt x="211578" y="275853"/>
                  </a:lnTo>
                  <a:lnTo>
                    <a:pt x="242839" y="242839"/>
                  </a:lnTo>
                  <a:lnTo>
                    <a:pt x="275853" y="211578"/>
                  </a:lnTo>
                  <a:lnTo>
                    <a:pt x="310540" y="182146"/>
                  </a:lnTo>
                  <a:lnTo>
                    <a:pt x="346824" y="154622"/>
                  </a:lnTo>
                  <a:lnTo>
                    <a:pt x="384626" y="129083"/>
                  </a:lnTo>
                  <a:lnTo>
                    <a:pt x="423869" y="105608"/>
                  </a:lnTo>
                  <a:lnTo>
                    <a:pt x="464475" y="84273"/>
                  </a:lnTo>
                  <a:lnTo>
                    <a:pt x="506366" y="65156"/>
                  </a:lnTo>
                  <a:lnTo>
                    <a:pt x="549465" y="48337"/>
                  </a:lnTo>
                  <a:lnTo>
                    <a:pt x="593693" y="33891"/>
                  </a:lnTo>
                  <a:lnTo>
                    <a:pt x="638973" y="21898"/>
                  </a:lnTo>
                  <a:lnTo>
                    <a:pt x="685227" y="12434"/>
                  </a:lnTo>
                  <a:lnTo>
                    <a:pt x="732377" y="5578"/>
                  </a:lnTo>
                  <a:lnTo>
                    <a:pt x="780346" y="1407"/>
                  </a:lnTo>
                  <a:lnTo>
                    <a:pt x="829055" y="0"/>
                  </a:lnTo>
                  <a:lnTo>
                    <a:pt x="4840224" y="0"/>
                  </a:lnTo>
                  <a:lnTo>
                    <a:pt x="4888933" y="1407"/>
                  </a:lnTo>
                  <a:lnTo>
                    <a:pt x="4936902" y="5578"/>
                  </a:lnTo>
                  <a:lnTo>
                    <a:pt x="4984052" y="12434"/>
                  </a:lnTo>
                  <a:lnTo>
                    <a:pt x="5030306" y="21898"/>
                  </a:lnTo>
                  <a:lnTo>
                    <a:pt x="5075586" y="33891"/>
                  </a:lnTo>
                  <a:lnTo>
                    <a:pt x="5119814" y="48337"/>
                  </a:lnTo>
                  <a:lnTo>
                    <a:pt x="5162913" y="65156"/>
                  </a:lnTo>
                  <a:lnTo>
                    <a:pt x="5204804" y="84273"/>
                  </a:lnTo>
                  <a:lnTo>
                    <a:pt x="5245410" y="105608"/>
                  </a:lnTo>
                  <a:lnTo>
                    <a:pt x="5284653" y="129083"/>
                  </a:lnTo>
                  <a:lnTo>
                    <a:pt x="5322455" y="154622"/>
                  </a:lnTo>
                  <a:lnTo>
                    <a:pt x="5358739" y="182146"/>
                  </a:lnTo>
                  <a:lnTo>
                    <a:pt x="5393426" y="211578"/>
                  </a:lnTo>
                  <a:lnTo>
                    <a:pt x="5426440" y="242839"/>
                  </a:lnTo>
                  <a:lnTo>
                    <a:pt x="5457701" y="275853"/>
                  </a:lnTo>
                  <a:lnTo>
                    <a:pt x="5487133" y="310540"/>
                  </a:lnTo>
                  <a:lnTo>
                    <a:pt x="5514657" y="346824"/>
                  </a:lnTo>
                  <a:lnTo>
                    <a:pt x="5540196" y="384626"/>
                  </a:lnTo>
                  <a:lnTo>
                    <a:pt x="5563671" y="423869"/>
                  </a:lnTo>
                  <a:lnTo>
                    <a:pt x="5585006" y="464475"/>
                  </a:lnTo>
                  <a:lnTo>
                    <a:pt x="5604123" y="506366"/>
                  </a:lnTo>
                  <a:lnTo>
                    <a:pt x="5620942" y="549465"/>
                  </a:lnTo>
                  <a:lnTo>
                    <a:pt x="5635388" y="593693"/>
                  </a:lnTo>
                  <a:lnTo>
                    <a:pt x="5647381" y="638973"/>
                  </a:lnTo>
                  <a:lnTo>
                    <a:pt x="5656845" y="685227"/>
                  </a:lnTo>
                  <a:lnTo>
                    <a:pt x="5663701" y="732377"/>
                  </a:lnTo>
                  <a:lnTo>
                    <a:pt x="5667872" y="780346"/>
                  </a:lnTo>
                  <a:lnTo>
                    <a:pt x="5669280" y="829055"/>
                  </a:lnTo>
                  <a:lnTo>
                    <a:pt x="5669280" y="4145267"/>
                  </a:lnTo>
                  <a:lnTo>
                    <a:pt x="5667872" y="4193981"/>
                  </a:lnTo>
                  <a:lnTo>
                    <a:pt x="5663701" y="4241954"/>
                  </a:lnTo>
                  <a:lnTo>
                    <a:pt x="5656845" y="4289109"/>
                  </a:lnTo>
                  <a:lnTo>
                    <a:pt x="5647381" y="4335366"/>
                  </a:lnTo>
                  <a:lnTo>
                    <a:pt x="5635388" y="4380649"/>
                  </a:lnTo>
                  <a:lnTo>
                    <a:pt x="5620942" y="4424879"/>
                  </a:lnTo>
                  <a:lnTo>
                    <a:pt x="5604123" y="4467979"/>
                  </a:lnTo>
                  <a:lnTo>
                    <a:pt x="5585006" y="4509872"/>
                  </a:lnTo>
                  <a:lnTo>
                    <a:pt x="5563671" y="4550479"/>
                  </a:lnTo>
                  <a:lnTo>
                    <a:pt x="5540196" y="4589722"/>
                  </a:lnTo>
                  <a:lnTo>
                    <a:pt x="5514657" y="4627525"/>
                  </a:lnTo>
                  <a:lnTo>
                    <a:pt x="5487133" y="4663809"/>
                  </a:lnTo>
                  <a:lnTo>
                    <a:pt x="5457701" y="4698496"/>
                  </a:lnTo>
                  <a:lnTo>
                    <a:pt x="5426440" y="4731508"/>
                  </a:lnTo>
                  <a:lnTo>
                    <a:pt x="5393426" y="4762769"/>
                  </a:lnTo>
                  <a:lnTo>
                    <a:pt x="5358739" y="4792200"/>
                  </a:lnTo>
                  <a:lnTo>
                    <a:pt x="5322455" y="4819723"/>
                  </a:lnTo>
                  <a:lnTo>
                    <a:pt x="5284653" y="4845260"/>
                  </a:lnTo>
                  <a:lnTo>
                    <a:pt x="5245410" y="4868735"/>
                  </a:lnTo>
                  <a:lnTo>
                    <a:pt x="5204804" y="4890069"/>
                  </a:lnTo>
                  <a:lnTo>
                    <a:pt x="5162913" y="4909184"/>
                  </a:lnTo>
                  <a:lnTo>
                    <a:pt x="5119814" y="4926002"/>
                  </a:lnTo>
                  <a:lnTo>
                    <a:pt x="5075586" y="4940447"/>
                  </a:lnTo>
                  <a:lnTo>
                    <a:pt x="5030306" y="4952439"/>
                  </a:lnTo>
                  <a:lnTo>
                    <a:pt x="4984052" y="4961902"/>
                  </a:lnTo>
                  <a:lnTo>
                    <a:pt x="4936902" y="4968758"/>
                  </a:lnTo>
                  <a:lnTo>
                    <a:pt x="4888933" y="4972928"/>
                  </a:lnTo>
                  <a:lnTo>
                    <a:pt x="4840224" y="4974336"/>
                  </a:lnTo>
                  <a:lnTo>
                    <a:pt x="829055" y="4974336"/>
                  </a:lnTo>
                  <a:lnTo>
                    <a:pt x="780346" y="4972928"/>
                  </a:lnTo>
                  <a:lnTo>
                    <a:pt x="732377" y="4968758"/>
                  </a:lnTo>
                  <a:lnTo>
                    <a:pt x="685227" y="4961902"/>
                  </a:lnTo>
                  <a:lnTo>
                    <a:pt x="638973" y="4952439"/>
                  </a:lnTo>
                  <a:lnTo>
                    <a:pt x="593693" y="4940447"/>
                  </a:lnTo>
                  <a:lnTo>
                    <a:pt x="549465" y="4926002"/>
                  </a:lnTo>
                  <a:lnTo>
                    <a:pt x="506366" y="4909184"/>
                  </a:lnTo>
                  <a:lnTo>
                    <a:pt x="464475" y="4890069"/>
                  </a:lnTo>
                  <a:lnTo>
                    <a:pt x="423869" y="4868735"/>
                  </a:lnTo>
                  <a:lnTo>
                    <a:pt x="384626" y="4845260"/>
                  </a:lnTo>
                  <a:lnTo>
                    <a:pt x="346824" y="4819723"/>
                  </a:lnTo>
                  <a:lnTo>
                    <a:pt x="310540" y="4792200"/>
                  </a:lnTo>
                  <a:lnTo>
                    <a:pt x="275853" y="4762769"/>
                  </a:lnTo>
                  <a:lnTo>
                    <a:pt x="242839" y="4731508"/>
                  </a:lnTo>
                  <a:lnTo>
                    <a:pt x="211578" y="4698496"/>
                  </a:lnTo>
                  <a:lnTo>
                    <a:pt x="182146" y="4663809"/>
                  </a:lnTo>
                  <a:lnTo>
                    <a:pt x="154622" y="4627525"/>
                  </a:lnTo>
                  <a:lnTo>
                    <a:pt x="129083" y="4589722"/>
                  </a:lnTo>
                  <a:lnTo>
                    <a:pt x="105608" y="4550479"/>
                  </a:lnTo>
                  <a:lnTo>
                    <a:pt x="84273" y="4509872"/>
                  </a:lnTo>
                  <a:lnTo>
                    <a:pt x="65156" y="4467979"/>
                  </a:lnTo>
                  <a:lnTo>
                    <a:pt x="48337" y="4424879"/>
                  </a:lnTo>
                  <a:lnTo>
                    <a:pt x="33891" y="4380649"/>
                  </a:lnTo>
                  <a:lnTo>
                    <a:pt x="21898" y="4335366"/>
                  </a:lnTo>
                  <a:lnTo>
                    <a:pt x="12434" y="4289109"/>
                  </a:lnTo>
                  <a:lnTo>
                    <a:pt x="5578" y="4241954"/>
                  </a:lnTo>
                  <a:lnTo>
                    <a:pt x="1407" y="4193981"/>
                  </a:lnTo>
                  <a:lnTo>
                    <a:pt x="0" y="4145267"/>
                  </a:lnTo>
                  <a:lnTo>
                    <a:pt x="0" y="829055"/>
                  </a:lnTo>
                  <a:close/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22160" y="1563115"/>
            <a:ext cx="49872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ВНЕШНИЕ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ПРОЦЕДУРЫ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ОЦЕНИВАНИЯ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02348" y="2175459"/>
            <a:ext cx="50272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6700" algn="just">
              <a:lnSpc>
                <a:spcPct val="100000"/>
              </a:lnSpc>
              <a:spcBef>
                <a:spcPts val="95"/>
              </a:spcBef>
            </a:pPr>
            <a:r>
              <a:rPr sz="1600" b="1" i="1" spc="-15" dirty="0">
                <a:solidFill>
                  <a:srgbClr val="FFFFFF"/>
                </a:solidFill>
                <a:latin typeface="Arial"/>
                <a:cs typeface="Arial"/>
              </a:rPr>
              <a:t>государственная</a:t>
            </a:r>
            <a:r>
              <a:rPr sz="16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FFFFFF"/>
                </a:solidFill>
                <a:latin typeface="Arial"/>
                <a:cs typeface="Arial"/>
              </a:rPr>
              <a:t>итоговая</a:t>
            </a:r>
            <a:r>
              <a:rPr sz="16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Arial"/>
                <a:cs typeface="Arial"/>
              </a:rPr>
              <a:t>аттестация </a:t>
            </a:r>
            <a:r>
              <a:rPr sz="1600" b="1" i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(только 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уровней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основного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общего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среднего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общего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образования);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69430" y="2907537"/>
            <a:ext cx="3146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66570" algn="l"/>
              </a:tabLst>
            </a:pPr>
            <a:r>
              <a:rPr sz="1600" b="1" i="1" spc="-4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b="1" i="1" spc="-10" dirty="0">
                <a:solidFill>
                  <a:srgbClr val="FFFFFF"/>
                </a:solidFill>
                <a:latin typeface="Arial"/>
                <a:cs typeface="Arial"/>
              </a:rPr>
              <a:t>сероссийс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b="1" i="1" spc="-5" dirty="0">
                <a:solidFill>
                  <a:srgbClr val="FFFFFF"/>
                </a:solidFill>
                <a:latin typeface="Arial"/>
                <a:cs typeface="Arial"/>
              </a:rPr>
              <a:t>ие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b="1" i="1" spc="-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b="1" i="1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i="1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b="1" i="1" spc="-10" dirty="0">
                <a:solidFill>
                  <a:srgbClr val="FFFFFF"/>
                </a:solidFill>
                <a:latin typeface="Arial"/>
                <a:cs typeface="Arial"/>
              </a:rPr>
              <a:t>ер</a:t>
            </a:r>
            <a:r>
              <a:rPr sz="1600" b="1" i="1" spc="-8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i="1" spc="-5" dirty="0">
                <a:solidFill>
                  <a:srgbClr val="FFFFFF"/>
                </a:solidFill>
                <a:latin typeface="Arial"/>
                <a:cs typeface="Arial"/>
              </a:rPr>
              <a:t>чные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28580" y="2907537"/>
            <a:ext cx="140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91565" algn="l"/>
              </a:tabLst>
            </a:pPr>
            <a:r>
              <a:rPr sz="1600" b="1" i="1" spc="-5" dirty="0">
                <a:solidFill>
                  <a:srgbClr val="FFFFFF"/>
                </a:solidFill>
                <a:latin typeface="Arial"/>
                <a:cs typeface="Arial"/>
              </a:rPr>
              <a:t>рабо</a:t>
            </a:r>
            <a:r>
              <a:rPr sz="1600" b="1" i="1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i="1" spc="-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02348" y="3151377"/>
            <a:ext cx="5027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13510" algn="l"/>
                <a:tab pos="2198370" algn="l"/>
                <a:tab pos="2457450" algn="l"/>
                <a:tab pos="3370579" algn="l"/>
                <a:tab pos="4178300" algn="l"/>
              </a:tabLst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комплексный	проект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области	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оценки	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качества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02348" y="3394913"/>
            <a:ext cx="5026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10335" algn="l"/>
                <a:tab pos="2921000" algn="l"/>
                <a:tab pos="3274060" algn="l"/>
                <a:tab pos="4263390" algn="l"/>
              </a:tabLst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образования,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направленный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	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развитие	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единого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047223" y="3639439"/>
            <a:ext cx="15805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95"/>
              </a:spcBef>
              <a:tabLst>
                <a:tab pos="478790" algn="l"/>
              </a:tabLst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ссий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ой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32715">
              <a:lnSpc>
                <a:spcPct val="100000"/>
              </a:lnSpc>
            </a:pPr>
            <a:r>
              <a:rPr sz="1600" b="1" i="1" spc="-10" dirty="0">
                <a:solidFill>
                  <a:srgbClr val="FFFFFF"/>
                </a:solidFill>
                <a:latin typeface="Arial"/>
                <a:cs typeface="Arial"/>
              </a:rPr>
              <a:t>исследования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муниципального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02348" y="3639439"/>
            <a:ext cx="32956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780">
              <a:lnSpc>
                <a:spcPct val="100000"/>
              </a:lnSpc>
              <a:spcBef>
                <a:spcPts val="95"/>
              </a:spcBef>
              <a:tabLst>
                <a:tab pos="1986280" algn="l"/>
              </a:tabLst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странс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 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Федерации;</a:t>
            </a:r>
            <a:endParaRPr sz="1600">
              <a:latin typeface="Microsoft Sans Serif"/>
              <a:cs typeface="Microsoft Sans Serif"/>
            </a:endParaRPr>
          </a:p>
          <a:p>
            <a:pPr marL="279400">
              <a:lnSpc>
                <a:spcPct val="100000"/>
              </a:lnSpc>
            </a:pPr>
            <a:r>
              <a:rPr sz="1600" b="1" i="1" spc="-10" dirty="0">
                <a:solidFill>
                  <a:srgbClr val="FFFFFF"/>
                </a:solidFill>
                <a:latin typeface="Arial"/>
                <a:cs typeface="Arial"/>
              </a:rPr>
              <a:t>мониторинговые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608455" algn="l"/>
                <a:tab pos="3169285" algn="l"/>
              </a:tabLst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дера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уровней.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30" name="Picture 4" descr="https://abinlib.ru/uploads/gp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757929" marR="5080" indent="-2416175">
              <a:lnSpc>
                <a:spcPts val="2700"/>
              </a:lnSpc>
              <a:spcBef>
                <a:spcPts val="434"/>
              </a:spcBef>
            </a:pPr>
            <a:r>
              <a:rPr spc="-20" dirty="0"/>
              <a:t>Последовательность</a:t>
            </a:r>
            <a:r>
              <a:rPr spc="80" dirty="0"/>
              <a:t> </a:t>
            </a:r>
            <a:r>
              <a:rPr spc="-10" dirty="0"/>
              <a:t>действий</a:t>
            </a:r>
            <a:r>
              <a:rPr spc="70" dirty="0"/>
              <a:t> </a:t>
            </a:r>
            <a:r>
              <a:rPr spc="-5" dirty="0"/>
              <a:t>по</a:t>
            </a:r>
            <a:r>
              <a:rPr spc="20" dirty="0"/>
              <a:t> </a:t>
            </a:r>
            <a:r>
              <a:rPr spc="-10" dirty="0"/>
              <a:t>введению</a:t>
            </a:r>
            <a:r>
              <a:rPr spc="65" dirty="0"/>
              <a:t> </a:t>
            </a:r>
            <a:r>
              <a:rPr spc="-15" dirty="0"/>
              <a:t>обновленных </a:t>
            </a:r>
            <a:r>
              <a:rPr spc="-680" dirty="0"/>
              <a:t> </a:t>
            </a:r>
            <a:r>
              <a:rPr spc="-15" dirty="0"/>
              <a:t>ФГОС</a:t>
            </a:r>
            <a:r>
              <a:rPr spc="5" dirty="0"/>
              <a:t> </a:t>
            </a:r>
            <a:r>
              <a:rPr spc="-5" dirty="0"/>
              <a:t>в</a:t>
            </a:r>
            <a:r>
              <a:rPr dirty="0"/>
              <a:t> </a:t>
            </a:r>
            <a:r>
              <a:rPr spc="-15" dirty="0"/>
              <a:t>Краснодарском</a:t>
            </a:r>
            <a:r>
              <a:rPr spc="10" dirty="0"/>
              <a:t> </a:t>
            </a:r>
            <a:r>
              <a:rPr spc="-10" dirty="0"/>
              <a:t>крае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4068" y="1727707"/>
          <a:ext cx="11238222" cy="23387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6380"/>
                <a:gridCol w="881380"/>
                <a:gridCol w="866139"/>
                <a:gridCol w="904239"/>
                <a:gridCol w="885189"/>
                <a:gridCol w="885189"/>
                <a:gridCol w="885189"/>
                <a:gridCol w="885190"/>
                <a:gridCol w="885190"/>
                <a:gridCol w="881379"/>
                <a:gridCol w="881379"/>
                <a:gridCol w="881379"/>
              </a:tblGrid>
              <a:tr h="404113">
                <a:tc>
                  <a:txBody>
                    <a:bodyPr/>
                    <a:lstStyle/>
                    <a:p>
                      <a:pPr marL="42608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Класс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64122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2022/2023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учебный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</a:tr>
              <a:tr h="64668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2023/2024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учебный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</a:tr>
              <a:tr h="64668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2024/2025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учебный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4818888" y="4847844"/>
            <a:ext cx="940435" cy="530860"/>
            <a:chOff x="4818888" y="4847844"/>
            <a:chExt cx="940435" cy="530860"/>
          </a:xfrm>
        </p:grpSpPr>
        <p:sp>
          <p:nvSpPr>
            <p:cNvPr id="5" name="object 5"/>
            <p:cNvSpPr/>
            <p:nvPr/>
          </p:nvSpPr>
          <p:spPr>
            <a:xfrm>
              <a:off x="4824984" y="4853940"/>
              <a:ext cx="928369" cy="518159"/>
            </a:xfrm>
            <a:custGeom>
              <a:avLst/>
              <a:gdLst/>
              <a:ahLst/>
              <a:cxnLst/>
              <a:rect l="l" t="t" r="r" b="b"/>
              <a:pathLst>
                <a:path w="928370" h="518160">
                  <a:moveTo>
                    <a:pt x="928115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928115" y="518160"/>
                  </a:lnTo>
                  <a:lnTo>
                    <a:pt x="92811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24984" y="4853940"/>
              <a:ext cx="928369" cy="518159"/>
            </a:xfrm>
            <a:custGeom>
              <a:avLst/>
              <a:gdLst/>
              <a:ahLst/>
              <a:cxnLst/>
              <a:rect l="l" t="t" r="r" b="b"/>
              <a:pathLst>
                <a:path w="928370" h="518160">
                  <a:moveTo>
                    <a:pt x="0" y="518160"/>
                  </a:moveTo>
                  <a:lnTo>
                    <a:pt x="928115" y="518160"/>
                  </a:lnTo>
                  <a:lnTo>
                    <a:pt x="928115" y="0"/>
                  </a:lnTo>
                  <a:lnTo>
                    <a:pt x="0" y="0"/>
                  </a:lnTo>
                  <a:lnTo>
                    <a:pt x="0" y="518160"/>
                  </a:lnTo>
                  <a:close/>
                </a:path>
              </a:pathLst>
            </a:custGeom>
            <a:ln w="12191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05687" y="5000371"/>
            <a:ext cx="3763645" cy="1063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Microsoft Sans Serif"/>
                <a:cs typeface="Microsoft Sans Serif"/>
              </a:rPr>
              <a:t>Обязательное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введение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ФГОС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Ведение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ФГОС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мере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готовности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18888" y="5612891"/>
            <a:ext cx="940435" cy="528955"/>
            <a:chOff x="4818888" y="5612891"/>
            <a:chExt cx="940435" cy="528955"/>
          </a:xfrm>
        </p:grpSpPr>
        <p:sp>
          <p:nvSpPr>
            <p:cNvPr id="9" name="object 9"/>
            <p:cNvSpPr/>
            <p:nvPr/>
          </p:nvSpPr>
          <p:spPr>
            <a:xfrm>
              <a:off x="4824984" y="5618987"/>
              <a:ext cx="928369" cy="516890"/>
            </a:xfrm>
            <a:custGeom>
              <a:avLst/>
              <a:gdLst/>
              <a:ahLst/>
              <a:cxnLst/>
              <a:rect l="l" t="t" r="r" b="b"/>
              <a:pathLst>
                <a:path w="928370" h="516889">
                  <a:moveTo>
                    <a:pt x="928115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928115" y="516636"/>
                  </a:lnTo>
                  <a:lnTo>
                    <a:pt x="928115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24984" y="5618987"/>
              <a:ext cx="928369" cy="516890"/>
            </a:xfrm>
            <a:custGeom>
              <a:avLst/>
              <a:gdLst/>
              <a:ahLst/>
              <a:cxnLst/>
              <a:rect l="l" t="t" r="r" b="b"/>
              <a:pathLst>
                <a:path w="928370" h="516889">
                  <a:moveTo>
                    <a:pt x="0" y="516636"/>
                  </a:moveTo>
                  <a:lnTo>
                    <a:pt x="928115" y="516636"/>
                  </a:lnTo>
                  <a:lnTo>
                    <a:pt x="928115" y="0"/>
                  </a:lnTo>
                  <a:lnTo>
                    <a:pt x="0" y="0"/>
                  </a:lnTo>
                  <a:lnTo>
                    <a:pt x="0" y="516636"/>
                  </a:lnTo>
                  <a:close/>
                </a:path>
              </a:pathLst>
            </a:custGeom>
            <a:ln w="1219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Picture 4" descr="https://abinlib.ru/uploads/g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434205" marR="5080" indent="-2687320">
              <a:lnSpc>
                <a:spcPts val="2700"/>
              </a:lnSpc>
              <a:spcBef>
                <a:spcPts val="434"/>
              </a:spcBef>
            </a:pPr>
            <a:r>
              <a:rPr spc="-35" dirty="0"/>
              <a:t>Готовность</a:t>
            </a:r>
            <a:r>
              <a:rPr spc="60" dirty="0"/>
              <a:t> </a:t>
            </a:r>
            <a:r>
              <a:rPr spc="-10" dirty="0"/>
              <a:t>муниципальных</a:t>
            </a:r>
            <a:r>
              <a:rPr spc="70" dirty="0"/>
              <a:t> </a:t>
            </a:r>
            <a:r>
              <a:rPr spc="-15" dirty="0"/>
              <a:t>образований</a:t>
            </a:r>
            <a:r>
              <a:rPr spc="20" dirty="0"/>
              <a:t> </a:t>
            </a:r>
            <a:r>
              <a:rPr spc="-5" dirty="0"/>
              <a:t>к</a:t>
            </a:r>
            <a:r>
              <a:rPr spc="15" dirty="0"/>
              <a:t> </a:t>
            </a:r>
            <a:r>
              <a:rPr spc="-10" dirty="0"/>
              <a:t>введению </a:t>
            </a:r>
            <a:r>
              <a:rPr spc="-680" dirty="0"/>
              <a:t> </a:t>
            </a:r>
            <a:r>
              <a:rPr spc="-15" dirty="0"/>
              <a:t>обновленных</a:t>
            </a:r>
            <a:r>
              <a:rPr spc="35" dirty="0"/>
              <a:t> </a:t>
            </a:r>
            <a:r>
              <a:rPr spc="-15" dirty="0"/>
              <a:t>ФГОС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9517" y="1814957"/>
            <a:ext cx="3448050" cy="969644"/>
            <a:chOff x="199517" y="1814957"/>
            <a:chExt cx="3448050" cy="969644"/>
          </a:xfrm>
        </p:grpSpPr>
        <p:sp>
          <p:nvSpPr>
            <p:cNvPr id="4" name="object 4"/>
            <p:cNvSpPr/>
            <p:nvPr/>
          </p:nvSpPr>
          <p:spPr>
            <a:xfrm>
              <a:off x="214122" y="1829562"/>
              <a:ext cx="3418840" cy="940435"/>
            </a:xfrm>
            <a:custGeom>
              <a:avLst/>
              <a:gdLst/>
              <a:ahLst/>
              <a:cxnLst/>
              <a:rect l="l" t="t" r="r" b="b"/>
              <a:pathLst>
                <a:path w="3418840" h="940435">
                  <a:moveTo>
                    <a:pt x="3261614" y="0"/>
                  </a:moveTo>
                  <a:lnTo>
                    <a:pt x="156718" y="0"/>
                  </a:lnTo>
                  <a:lnTo>
                    <a:pt x="107183" y="7983"/>
                  </a:lnTo>
                  <a:lnTo>
                    <a:pt x="64163" y="30219"/>
                  </a:lnTo>
                  <a:lnTo>
                    <a:pt x="30238" y="64136"/>
                  </a:lnTo>
                  <a:lnTo>
                    <a:pt x="7989" y="107159"/>
                  </a:lnTo>
                  <a:lnTo>
                    <a:pt x="0" y="156717"/>
                  </a:lnTo>
                  <a:lnTo>
                    <a:pt x="0" y="783589"/>
                  </a:lnTo>
                  <a:lnTo>
                    <a:pt x="7989" y="833148"/>
                  </a:lnTo>
                  <a:lnTo>
                    <a:pt x="30238" y="876171"/>
                  </a:lnTo>
                  <a:lnTo>
                    <a:pt x="64163" y="910088"/>
                  </a:lnTo>
                  <a:lnTo>
                    <a:pt x="107183" y="932324"/>
                  </a:lnTo>
                  <a:lnTo>
                    <a:pt x="156718" y="940308"/>
                  </a:lnTo>
                  <a:lnTo>
                    <a:pt x="3261614" y="940308"/>
                  </a:lnTo>
                  <a:lnTo>
                    <a:pt x="3311172" y="932324"/>
                  </a:lnTo>
                  <a:lnTo>
                    <a:pt x="3354195" y="910088"/>
                  </a:lnTo>
                  <a:lnTo>
                    <a:pt x="3388112" y="876171"/>
                  </a:lnTo>
                  <a:lnTo>
                    <a:pt x="3410348" y="833148"/>
                  </a:lnTo>
                  <a:lnTo>
                    <a:pt x="3418331" y="783589"/>
                  </a:lnTo>
                  <a:lnTo>
                    <a:pt x="3418331" y="156717"/>
                  </a:lnTo>
                  <a:lnTo>
                    <a:pt x="3410348" y="107159"/>
                  </a:lnTo>
                  <a:lnTo>
                    <a:pt x="3388112" y="64136"/>
                  </a:lnTo>
                  <a:lnTo>
                    <a:pt x="3354195" y="30219"/>
                  </a:lnTo>
                  <a:lnTo>
                    <a:pt x="3311172" y="7983"/>
                  </a:lnTo>
                  <a:lnTo>
                    <a:pt x="3261614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4122" y="1829562"/>
              <a:ext cx="3418840" cy="940435"/>
            </a:xfrm>
            <a:custGeom>
              <a:avLst/>
              <a:gdLst/>
              <a:ahLst/>
              <a:cxnLst/>
              <a:rect l="l" t="t" r="r" b="b"/>
              <a:pathLst>
                <a:path w="3418840" h="940435">
                  <a:moveTo>
                    <a:pt x="0" y="156717"/>
                  </a:moveTo>
                  <a:lnTo>
                    <a:pt x="7989" y="107159"/>
                  </a:lnTo>
                  <a:lnTo>
                    <a:pt x="30238" y="64136"/>
                  </a:lnTo>
                  <a:lnTo>
                    <a:pt x="64163" y="30219"/>
                  </a:lnTo>
                  <a:lnTo>
                    <a:pt x="107183" y="7983"/>
                  </a:lnTo>
                  <a:lnTo>
                    <a:pt x="156718" y="0"/>
                  </a:lnTo>
                  <a:lnTo>
                    <a:pt x="3261614" y="0"/>
                  </a:lnTo>
                  <a:lnTo>
                    <a:pt x="3311172" y="7983"/>
                  </a:lnTo>
                  <a:lnTo>
                    <a:pt x="3354195" y="30219"/>
                  </a:lnTo>
                  <a:lnTo>
                    <a:pt x="3388112" y="64136"/>
                  </a:lnTo>
                  <a:lnTo>
                    <a:pt x="3410348" y="107159"/>
                  </a:lnTo>
                  <a:lnTo>
                    <a:pt x="3418331" y="156717"/>
                  </a:lnTo>
                  <a:lnTo>
                    <a:pt x="3418331" y="783589"/>
                  </a:lnTo>
                  <a:lnTo>
                    <a:pt x="3410348" y="833148"/>
                  </a:lnTo>
                  <a:lnTo>
                    <a:pt x="3388112" y="876171"/>
                  </a:lnTo>
                  <a:lnTo>
                    <a:pt x="3354195" y="910088"/>
                  </a:lnTo>
                  <a:lnTo>
                    <a:pt x="3311172" y="932324"/>
                  </a:lnTo>
                  <a:lnTo>
                    <a:pt x="3261614" y="940308"/>
                  </a:lnTo>
                  <a:lnTo>
                    <a:pt x="156718" y="940308"/>
                  </a:lnTo>
                  <a:lnTo>
                    <a:pt x="107183" y="932324"/>
                  </a:lnTo>
                  <a:lnTo>
                    <a:pt x="64163" y="910088"/>
                  </a:lnTo>
                  <a:lnTo>
                    <a:pt x="30238" y="876171"/>
                  </a:lnTo>
                  <a:lnTo>
                    <a:pt x="7989" y="833148"/>
                  </a:lnTo>
                  <a:lnTo>
                    <a:pt x="0" y="783589"/>
                  </a:lnTo>
                  <a:lnTo>
                    <a:pt x="0" y="156717"/>
                  </a:lnTo>
                  <a:close/>
                </a:path>
              </a:pathLst>
            </a:custGeom>
            <a:ln w="2895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6737" y="1913635"/>
            <a:ext cx="28098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этап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Организационный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9517" y="3293236"/>
            <a:ext cx="3448050" cy="971550"/>
            <a:chOff x="199517" y="3293236"/>
            <a:chExt cx="3448050" cy="971550"/>
          </a:xfrm>
        </p:grpSpPr>
        <p:sp>
          <p:nvSpPr>
            <p:cNvPr id="8" name="object 8"/>
            <p:cNvSpPr/>
            <p:nvPr/>
          </p:nvSpPr>
          <p:spPr>
            <a:xfrm>
              <a:off x="214122" y="3307841"/>
              <a:ext cx="3418840" cy="942340"/>
            </a:xfrm>
            <a:custGeom>
              <a:avLst/>
              <a:gdLst/>
              <a:ahLst/>
              <a:cxnLst/>
              <a:rect l="l" t="t" r="r" b="b"/>
              <a:pathLst>
                <a:path w="3418840" h="942339">
                  <a:moveTo>
                    <a:pt x="3261360" y="0"/>
                  </a:moveTo>
                  <a:lnTo>
                    <a:pt x="156972" y="0"/>
                  </a:lnTo>
                  <a:lnTo>
                    <a:pt x="107357" y="7997"/>
                  </a:lnTo>
                  <a:lnTo>
                    <a:pt x="64267" y="30272"/>
                  </a:lnTo>
                  <a:lnTo>
                    <a:pt x="30287" y="64245"/>
                  </a:lnTo>
                  <a:lnTo>
                    <a:pt x="8002" y="107338"/>
                  </a:lnTo>
                  <a:lnTo>
                    <a:pt x="0" y="156972"/>
                  </a:lnTo>
                  <a:lnTo>
                    <a:pt x="0" y="784860"/>
                  </a:lnTo>
                  <a:lnTo>
                    <a:pt x="8002" y="834493"/>
                  </a:lnTo>
                  <a:lnTo>
                    <a:pt x="30287" y="877586"/>
                  </a:lnTo>
                  <a:lnTo>
                    <a:pt x="64267" y="911559"/>
                  </a:lnTo>
                  <a:lnTo>
                    <a:pt x="107357" y="933834"/>
                  </a:lnTo>
                  <a:lnTo>
                    <a:pt x="156972" y="941832"/>
                  </a:lnTo>
                  <a:lnTo>
                    <a:pt x="3261360" y="941832"/>
                  </a:lnTo>
                  <a:lnTo>
                    <a:pt x="3310993" y="933834"/>
                  </a:lnTo>
                  <a:lnTo>
                    <a:pt x="3354086" y="911559"/>
                  </a:lnTo>
                  <a:lnTo>
                    <a:pt x="3388059" y="877586"/>
                  </a:lnTo>
                  <a:lnTo>
                    <a:pt x="3410334" y="834493"/>
                  </a:lnTo>
                  <a:lnTo>
                    <a:pt x="3418331" y="784860"/>
                  </a:lnTo>
                  <a:lnTo>
                    <a:pt x="3418331" y="156972"/>
                  </a:lnTo>
                  <a:lnTo>
                    <a:pt x="3410334" y="107338"/>
                  </a:lnTo>
                  <a:lnTo>
                    <a:pt x="3388059" y="64245"/>
                  </a:lnTo>
                  <a:lnTo>
                    <a:pt x="3354086" y="30272"/>
                  </a:lnTo>
                  <a:lnTo>
                    <a:pt x="3310993" y="7997"/>
                  </a:lnTo>
                  <a:lnTo>
                    <a:pt x="326136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4122" y="3307841"/>
              <a:ext cx="3418840" cy="942340"/>
            </a:xfrm>
            <a:custGeom>
              <a:avLst/>
              <a:gdLst/>
              <a:ahLst/>
              <a:cxnLst/>
              <a:rect l="l" t="t" r="r" b="b"/>
              <a:pathLst>
                <a:path w="3418840" h="942339">
                  <a:moveTo>
                    <a:pt x="0" y="156972"/>
                  </a:moveTo>
                  <a:lnTo>
                    <a:pt x="8002" y="107338"/>
                  </a:lnTo>
                  <a:lnTo>
                    <a:pt x="30287" y="64245"/>
                  </a:lnTo>
                  <a:lnTo>
                    <a:pt x="64267" y="30272"/>
                  </a:lnTo>
                  <a:lnTo>
                    <a:pt x="107357" y="7997"/>
                  </a:lnTo>
                  <a:lnTo>
                    <a:pt x="156972" y="0"/>
                  </a:lnTo>
                  <a:lnTo>
                    <a:pt x="3261360" y="0"/>
                  </a:lnTo>
                  <a:lnTo>
                    <a:pt x="3310993" y="7997"/>
                  </a:lnTo>
                  <a:lnTo>
                    <a:pt x="3354086" y="30272"/>
                  </a:lnTo>
                  <a:lnTo>
                    <a:pt x="3388059" y="64245"/>
                  </a:lnTo>
                  <a:lnTo>
                    <a:pt x="3410334" y="107338"/>
                  </a:lnTo>
                  <a:lnTo>
                    <a:pt x="3418331" y="156972"/>
                  </a:lnTo>
                  <a:lnTo>
                    <a:pt x="3418331" y="784860"/>
                  </a:lnTo>
                  <a:lnTo>
                    <a:pt x="3410334" y="834493"/>
                  </a:lnTo>
                  <a:lnTo>
                    <a:pt x="3388059" y="877586"/>
                  </a:lnTo>
                  <a:lnTo>
                    <a:pt x="3354086" y="911559"/>
                  </a:lnTo>
                  <a:lnTo>
                    <a:pt x="3310993" y="933834"/>
                  </a:lnTo>
                  <a:lnTo>
                    <a:pt x="3261360" y="941832"/>
                  </a:lnTo>
                  <a:lnTo>
                    <a:pt x="156972" y="941832"/>
                  </a:lnTo>
                  <a:lnTo>
                    <a:pt x="107357" y="933834"/>
                  </a:lnTo>
                  <a:lnTo>
                    <a:pt x="64267" y="911559"/>
                  </a:lnTo>
                  <a:lnTo>
                    <a:pt x="30287" y="877586"/>
                  </a:lnTo>
                  <a:lnTo>
                    <a:pt x="8002" y="834493"/>
                  </a:lnTo>
                  <a:lnTo>
                    <a:pt x="0" y="784860"/>
                  </a:lnTo>
                  <a:lnTo>
                    <a:pt x="0" y="156972"/>
                  </a:lnTo>
                  <a:close/>
                </a:path>
              </a:pathLst>
            </a:custGeom>
            <a:ln w="28956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32510" y="3453510"/>
            <a:ext cx="21761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II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этап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Деятельностный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80871" y="1039495"/>
            <a:ext cx="954405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spc="-10" dirty="0">
                <a:solidFill>
                  <a:srgbClr val="1F4E79"/>
                </a:solidFill>
                <a:latin typeface="Arial"/>
                <a:cs typeface="Arial"/>
              </a:rPr>
              <a:t>Мониторинг</a:t>
            </a:r>
            <a:r>
              <a:rPr sz="2300" b="1" i="1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300" b="1" i="1" spc="-10" dirty="0">
                <a:solidFill>
                  <a:srgbClr val="1F4E79"/>
                </a:solidFill>
                <a:latin typeface="Arial"/>
                <a:cs typeface="Arial"/>
              </a:rPr>
              <a:t>готовности</a:t>
            </a:r>
            <a:r>
              <a:rPr sz="2300" b="1" i="1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300" b="1" i="1" dirty="0">
                <a:solidFill>
                  <a:srgbClr val="1F4E79"/>
                </a:solidFill>
                <a:latin typeface="Arial"/>
                <a:cs typeface="Arial"/>
              </a:rPr>
              <a:t>муниципальных</a:t>
            </a:r>
            <a:r>
              <a:rPr sz="2300" b="1" i="1" spc="-4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300" b="1" i="1" spc="-10" dirty="0">
                <a:solidFill>
                  <a:srgbClr val="1F4E79"/>
                </a:solidFill>
                <a:latin typeface="Arial"/>
                <a:cs typeface="Arial"/>
              </a:rPr>
              <a:t>систем</a:t>
            </a:r>
            <a:r>
              <a:rPr sz="2300" b="1" i="1" spc="-2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300" b="1" i="1" spc="-10" dirty="0">
                <a:solidFill>
                  <a:srgbClr val="1F4E79"/>
                </a:solidFill>
                <a:latin typeface="Arial"/>
                <a:cs typeface="Arial"/>
              </a:rPr>
              <a:t>образования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77411" y="1991867"/>
            <a:ext cx="963294" cy="407034"/>
            <a:chOff x="3677411" y="1991867"/>
            <a:chExt cx="963294" cy="407034"/>
          </a:xfrm>
        </p:grpSpPr>
        <p:sp>
          <p:nvSpPr>
            <p:cNvPr id="13" name="object 13"/>
            <p:cNvSpPr/>
            <p:nvPr/>
          </p:nvSpPr>
          <p:spPr>
            <a:xfrm>
              <a:off x="3683507" y="1997963"/>
              <a:ext cx="951230" cy="394970"/>
            </a:xfrm>
            <a:custGeom>
              <a:avLst/>
              <a:gdLst/>
              <a:ahLst/>
              <a:cxnLst/>
              <a:rect l="l" t="t" r="r" b="b"/>
              <a:pathLst>
                <a:path w="951229" h="394969">
                  <a:moveTo>
                    <a:pt x="753617" y="0"/>
                  </a:moveTo>
                  <a:lnTo>
                    <a:pt x="753617" y="98678"/>
                  </a:lnTo>
                  <a:lnTo>
                    <a:pt x="0" y="98678"/>
                  </a:lnTo>
                  <a:lnTo>
                    <a:pt x="0" y="296037"/>
                  </a:lnTo>
                  <a:lnTo>
                    <a:pt x="753617" y="296037"/>
                  </a:lnTo>
                  <a:lnTo>
                    <a:pt x="753617" y="394715"/>
                  </a:lnTo>
                  <a:lnTo>
                    <a:pt x="950976" y="197358"/>
                  </a:lnTo>
                  <a:lnTo>
                    <a:pt x="7536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83507" y="1997963"/>
              <a:ext cx="951230" cy="394970"/>
            </a:xfrm>
            <a:custGeom>
              <a:avLst/>
              <a:gdLst/>
              <a:ahLst/>
              <a:cxnLst/>
              <a:rect l="l" t="t" r="r" b="b"/>
              <a:pathLst>
                <a:path w="951229" h="394969">
                  <a:moveTo>
                    <a:pt x="0" y="98678"/>
                  </a:moveTo>
                  <a:lnTo>
                    <a:pt x="753617" y="98678"/>
                  </a:lnTo>
                  <a:lnTo>
                    <a:pt x="753617" y="0"/>
                  </a:lnTo>
                  <a:lnTo>
                    <a:pt x="950976" y="197358"/>
                  </a:lnTo>
                  <a:lnTo>
                    <a:pt x="753617" y="394715"/>
                  </a:lnTo>
                  <a:lnTo>
                    <a:pt x="753617" y="296037"/>
                  </a:lnTo>
                  <a:lnTo>
                    <a:pt x="0" y="296037"/>
                  </a:lnTo>
                  <a:lnTo>
                    <a:pt x="0" y="9867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681984" y="3573779"/>
            <a:ext cx="962025" cy="407034"/>
            <a:chOff x="3681984" y="3573779"/>
            <a:chExt cx="962025" cy="407034"/>
          </a:xfrm>
        </p:grpSpPr>
        <p:sp>
          <p:nvSpPr>
            <p:cNvPr id="16" name="object 16"/>
            <p:cNvSpPr/>
            <p:nvPr/>
          </p:nvSpPr>
          <p:spPr>
            <a:xfrm>
              <a:off x="3688080" y="3579875"/>
              <a:ext cx="949960" cy="394970"/>
            </a:xfrm>
            <a:custGeom>
              <a:avLst/>
              <a:gdLst/>
              <a:ahLst/>
              <a:cxnLst/>
              <a:rect l="l" t="t" r="r" b="b"/>
              <a:pathLst>
                <a:path w="949960" h="394970">
                  <a:moveTo>
                    <a:pt x="752094" y="0"/>
                  </a:moveTo>
                  <a:lnTo>
                    <a:pt x="752094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752094" y="296037"/>
                  </a:lnTo>
                  <a:lnTo>
                    <a:pt x="752094" y="394716"/>
                  </a:lnTo>
                  <a:lnTo>
                    <a:pt x="949452" y="197357"/>
                  </a:lnTo>
                  <a:lnTo>
                    <a:pt x="75209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88080" y="3579875"/>
              <a:ext cx="949960" cy="394970"/>
            </a:xfrm>
            <a:custGeom>
              <a:avLst/>
              <a:gdLst/>
              <a:ahLst/>
              <a:cxnLst/>
              <a:rect l="l" t="t" r="r" b="b"/>
              <a:pathLst>
                <a:path w="949960" h="394970">
                  <a:moveTo>
                    <a:pt x="0" y="98679"/>
                  </a:moveTo>
                  <a:lnTo>
                    <a:pt x="752094" y="98679"/>
                  </a:lnTo>
                  <a:lnTo>
                    <a:pt x="752094" y="0"/>
                  </a:lnTo>
                  <a:lnTo>
                    <a:pt x="949452" y="197357"/>
                  </a:lnTo>
                  <a:lnTo>
                    <a:pt x="752094" y="394716"/>
                  </a:lnTo>
                  <a:lnTo>
                    <a:pt x="752094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35422" y="1724914"/>
            <a:ext cx="6431915" cy="3997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до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апреля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2023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endParaRPr sz="2400">
              <a:latin typeface="Arial"/>
              <a:cs typeface="Arial"/>
            </a:endParaRPr>
          </a:p>
          <a:p>
            <a:pPr marL="12700" marR="977265">
              <a:lnSpc>
                <a:spcPct val="100000"/>
              </a:lnSpc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с помощью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сервиса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Яндекс.Формы </a:t>
            </a:r>
            <a:r>
              <a:rPr sz="2400" b="1" i="1" spc="-6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по</a:t>
            </a:r>
            <a:r>
              <a:rPr sz="24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критериям</a:t>
            </a:r>
            <a:r>
              <a:rPr sz="2400" b="1" i="1" spc="-15" dirty="0">
                <a:solidFill>
                  <a:srgbClr val="FF0000"/>
                </a:solidFill>
                <a:latin typeface="Arial"/>
                <a:cs typeface="Arial"/>
              </a:rPr>
              <a:t> готовности</a:t>
            </a:r>
            <a:endParaRPr sz="2400">
              <a:latin typeface="Arial"/>
              <a:cs typeface="Arial"/>
            </a:endParaRPr>
          </a:p>
          <a:p>
            <a:pPr marL="12700" marR="3355975">
              <a:lnSpc>
                <a:spcPct val="100000"/>
              </a:lnSpc>
              <a:spcBef>
                <a:spcPts val="1980"/>
              </a:spcBef>
            </a:pP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до 10 апреля 2023 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г. </a:t>
            </a:r>
            <a:r>
              <a:rPr sz="2400" b="1" i="1" spc="-6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формате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Excel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Направления:</a:t>
            </a:r>
            <a:endParaRPr sz="2400">
              <a:latin typeface="Arial"/>
              <a:cs typeface="Arial"/>
            </a:endParaRPr>
          </a:p>
          <a:p>
            <a:pPr marL="220979" indent="-208915">
              <a:lnSpc>
                <a:spcPct val="100000"/>
              </a:lnSpc>
              <a:spcBef>
                <a:spcPts val="5"/>
              </a:spcBef>
              <a:buAutoNum type="romanUcPeriod"/>
              <a:tabLst>
                <a:tab pos="221615" algn="l"/>
              </a:tabLst>
            </a:pP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Общие</a:t>
            </a:r>
            <a:r>
              <a:rPr sz="2000" b="1" i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сведения</a:t>
            </a:r>
            <a:endParaRPr sz="2000">
              <a:latin typeface="Arial"/>
              <a:cs typeface="Arial"/>
            </a:endParaRPr>
          </a:p>
          <a:p>
            <a:pPr marL="291465" indent="-279400">
              <a:lnSpc>
                <a:spcPct val="100000"/>
              </a:lnSpc>
              <a:buAutoNum type="romanUcPeriod"/>
              <a:tabLst>
                <a:tab pos="292100" algn="l"/>
              </a:tabLst>
            </a:pPr>
            <a:r>
              <a:rPr sz="2000" b="1" i="1" spc="-10" dirty="0">
                <a:solidFill>
                  <a:srgbClr val="FF0000"/>
                </a:solidFill>
                <a:latin typeface="Arial"/>
                <a:cs typeface="Arial"/>
              </a:rPr>
              <a:t>Консультационно-методическое</a:t>
            </a:r>
            <a:r>
              <a:rPr sz="2000" b="1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обеспечение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введения</a:t>
            </a:r>
            <a:r>
              <a:rPr sz="2000" b="1" i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Arial"/>
                <a:cs typeface="Arial"/>
              </a:rPr>
              <a:t>ФГОС</a:t>
            </a:r>
            <a:endParaRPr sz="20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5"/>
              </a:spcBef>
              <a:buAutoNum type="romanUcPeriod" startAt="3"/>
              <a:tabLst>
                <a:tab pos="361950" algn="l"/>
              </a:tabLst>
            </a:pP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Кадровое</a:t>
            </a:r>
            <a:r>
              <a:rPr sz="20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обеспечение</a:t>
            </a:r>
            <a:r>
              <a:rPr sz="20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введения</a:t>
            </a:r>
            <a:r>
              <a:rPr sz="2000" b="1" i="1" spc="-10" dirty="0">
                <a:solidFill>
                  <a:srgbClr val="FF0000"/>
                </a:solidFill>
                <a:latin typeface="Arial"/>
                <a:cs typeface="Arial"/>
              </a:rPr>
              <a:t> ФГОС</a:t>
            </a:r>
            <a:endParaRPr sz="2000">
              <a:latin typeface="Arial"/>
              <a:cs typeface="Arial"/>
            </a:endParaRPr>
          </a:p>
          <a:p>
            <a:pPr marL="368935" indent="-356870">
              <a:lnSpc>
                <a:spcPct val="100000"/>
              </a:lnSpc>
              <a:buAutoNum type="romanUcPeriod" startAt="3"/>
              <a:tabLst>
                <a:tab pos="369570" algn="l"/>
              </a:tabLst>
            </a:pP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Информационное</a:t>
            </a:r>
            <a:r>
              <a:rPr sz="2000" b="1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обеспечение введения</a:t>
            </a:r>
            <a:r>
              <a:rPr sz="20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Arial"/>
                <a:cs typeface="Arial"/>
              </a:rPr>
              <a:t>ФГОС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574" y="4704588"/>
            <a:ext cx="2156628" cy="1377696"/>
          </a:xfrm>
          <a:prstGeom prst="rect">
            <a:avLst/>
          </a:prstGeom>
        </p:spPr>
      </p:pic>
      <p:pic>
        <p:nvPicPr>
          <p:cNvPr id="20" name="Picture 4" descr="https://abinlib.ru/uploads/g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1515717" cy="1071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2971</Words>
  <Application>Microsoft Office PowerPoint</Application>
  <PresentationFormat>Произвольный</PresentationFormat>
  <Paragraphs>651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Векторы развития системы образования  (по материалам краевого  совещания 23 марта 2023г.)</vt:lpstr>
      <vt:lpstr>Организационное и методическое сопровождение работ по  введению обновленных  федеральных государственных образовательных стандартов </vt:lpstr>
      <vt:lpstr>Единые  подходы</vt:lpstr>
      <vt:lpstr>Изменения федерального законодательства</vt:lpstr>
      <vt:lpstr>Единое образовательное пространство</vt:lpstr>
      <vt:lpstr>Учитель: изменения в деятельности</vt:lpstr>
      <vt:lpstr>Единые подходы к системе оценивания достижения обучающимися планируемых результатов освоения программ</vt:lpstr>
      <vt:lpstr>Последовательность действий по введению обновленных  ФГОС в Краснодарском крае</vt:lpstr>
      <vt:lpstr>Готовность муниципальных образований к введению  обновленных ФГОС</vt:lpstr>
      <vt:lpstr>ФООП НОО, ООО и СОО</vt:lpstr>
      <vt:lpstr>Целевой раздел</vt:lpstr>
      <vt:lpstr>Целевой раздел</vt:lpstr>
      <vt:lpstr>Содержательный раздел</vt:lpstr>
      <vt:lpstr>Содержательный раздел</vt:lpstr>
      <vt:lpstr>ФООП НОО</vt:lpstr>
      <vt:lpstr>ФООП ООО</vt:lpstr>
      <vt:lpstr>ФООП СОО</vt:lpstr>
      <vt:lpstr>Примерный перечень профильных направленностей для организации профильного обучения в 2023-2024 учебном году</vt:lpstr>
      <vt:lpstr>Организация изучения вопросов начальной военной подготовки  в образовательных организациях</vt:lpstr>
      <vt:lpstr>Организация изучения вопросов начальной военной подготовки  в образовательных организациях</vt:lpstr>
      <vt:lpstr>Организация изучения вопросов начальной военной подготовки  в образовательных организациях</vt:lpstr>
      <vt:lpstr>Организация изучения вопросов начальной военной подготовки  в образовательных организациях</vt:lpstr>
      <vt:lpstr>Алгоритм действий образовательной организации</vt:lpstr>
      <vt:lpstr>Этапы деятельности образовательной организации</vt:lpstr>
      <vt:lpstr>Этапы деятельности образовательной организации</vt:lpstr>
      <vt:lpstr>О развитии функциональной грамотности обучающихся </vt:lpstr>
      <vt:lpstr>Использование банка заданий по функциональной грамотности РЭШ в образовательном процессе в 2022-2023 учебном году</vt:lpstr>
      <vt:lpstr>Задачи реализации мероприятий  по функциональной грамотности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203-3</dc:creator>
  <cp:lastModifiedBy>Владелец</cp:lastModifiedBy>
  <cp:revision>26</cp:revision>
  <cp:lastPrinted>2023-03-28T04:01:34Z</cp:lastPrinted>
  <dcterms:created xsi:type="dcterms:W3CDTF">2023-03-27T14:01:48Z</dcterms:created>
  <dcterms:modified xsi:type="dcterms:W3CDTF">2023-03-29T06:47:29Z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2023-03-27T00:00:00Z</vt:filetime>
  </property>
</Properties>
</file>